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464" r:id="rId2"/>
    <p:sldId id="467" r:id="rId3"/>
    <p:sldId id="512" r:id="rId4"/>
    <p:sldId id="500" r:id="rId5"/>
    <p:sldId id="501" r:id="rId6"/>
    <p:sldId id="503" r:id="rId7"/>
    <p:sldId id="513" r:id="rId8"/>
    <p:sldId id="506" r:id="rId9"/>
    <p:sldId id="508" r:id="rId10"/>
    <p:sldId id="507" r:id="rId11"/>
    <p:sldId id="482" r:id="rId12"/>
    <p:sldId id="491" r:id="rId13"/>
    <p:sldId id="495" r:id="rId14"/>
    <p:sldId id="498" r:id="rId15"/>
    <p:sldId id="509" r:id="rId16"/>
    <p:sldId id="510" r:id="rId17"/>
    <p:sldId id="511" r:id="rId18"/>
    <p:sldId id="475" r:id="rId19"/>
    <p:sldId id="514" r:id="rId20"/>
    <p:sldId id="515" r:id="rId21"/>
    <p:sldId id="516" r:id="rId22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CC"/>
    <a:srgbClr val="CC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894" autoAdjust="0"/>
  </p:normalViewPr>
  <p:slideViewPr>
    <p:cSldViewPr>
      <p:cViewPr>
        <p:scale>
          <a:sx n="70" d="100"/>
          <a:sy n="70" d="100"/>
        </p:scale>
        <p:origin x="-194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989285704151507"/>
          <c:y val="0.11646266775493563"/>
          <c:w val="0.57644906078136371"/>
          <c:h val="0.883537390435726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4418340814874876E-2"/>
                  <c:y val="6.35063778409621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457809012191295E-2"/>
                  <c:y val="-4.0734709391804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329212353128756E-3"/>
                  <c:y val="-7.6203181653878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4176703379367327E-3"/>
                  <c:y val="7.8837045511289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757953737091274E-2"/>
                  <c:y val="-9.5203669820496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240206539603116E-2"/>
                  <c:y val="7.3947926409814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2025330945780959E-3"/>
                  <c:y val="-6.6787155628262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630604001602605E-2"/>
                  <c:y val="-3.035427481172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1651805790631366E-2"/>
                  <c:y val="-1.4057708001833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филология</c:v>
                </c:pt>
                <c:pt idx="1">
                  <c:v>география и экономика</c:v>
                </c:pt>
                <c:pt idx="2">
                  <c:v>математика и информатика</c:v>
                </c:pt>
                <c:pt idx="3">
                  <c:v>физика</c:v>
                </c:pt>
                <c:pt idx="4">
                  <c:v>история и краеведение</c:v>
                </c:pt>
                <c:pt idx="5">
                  <c:v>естественно-научная секция</c:v>
                </c:pt>
                <c:pt idx="6">
                  <c:v>искусство</c:v>
                </c:pt>
                <c:pt idx="7">
                  <c:v>социальные проекты</c:v>
                </c:pt>
                <c:pt idx="8">
                  <c:v>технология</c:v>
                </c:pt>
                <c:pt idx="9">
                  <c:v>межпредметная секция</c:v>
                </c:pt>
              </c:strCache>
            </c:strRef>
          </c:cat>
          <c:val>
            <c:numRef>
              <c:f>Лист1!$B$2:$B$11</c:f>
              <c:numCache>
                <c:formatCode>\О\с\н\о\в\н\о\й</c:formatCode>
                <c:ptCount val="10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  <c:pt idx="4">
                  <c:v>8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1.5444541327525227E-2"/>
          <c:y val="0.50190264163705556"/>
          <c:w val="0.36865349948578996"/>
          <c:h val="0.42641681850097835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388005847095152E-4"/>
          <c:y val="1.9311648432004931E-3"/>
          <c:w val="0.60271466066741664"/>
          <c:h val="0.88823312886466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5226213690788779E-3"/>
                  <c:y val="-1.1675651927178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539618615653116E-3"/>
                  <c:y val="-3.9341711440418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597204708842672E-3"/>
                  <c:y val="-2.0682269594427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354918246058458E-3"/>
                  <c:y val="-5.2999917622399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86415592732123E-2"/>
                  <c:y val="2.3665070982032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155719950065766E-2"/>
                  <c:y val="-4.487528946573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970629401334783E-2"/>
                  <c:y val="2.6888048840764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;[Red]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естественно-научная</c:v>
                </c:pt>
                <c:pt idx="1">
                  <c:v>гуманитарная</c:v>
                </c:pt>
                <c:pt idx="2">
                  <c:v>опытно-экспериментальная</c:v>
                </c:pt>
                <c:pt idx="3">
                  <c:v>социальные проекты</c:v>
                </c:pt>
                <c:pt idx="4">
                  <c:v>прикладное творчество</c:v>
                </c:pt>
                <c:pt idx="5">
                  <c:v>секция здоровьесбережения</c:v>
                </c:pt>
                <c:pt idx="6">
                  <c:v>математика</c:v>
                </c:pt>
              </c:strCache>
            </c:strRef>
          </c:cat>
          <c:val>
            <c:numRef>
              <c:f>Лист1!$B$2:$B$8</c:f>
              <c:numCache>
                <c:formatCode>\О\с\н\о\в\н\о\й</c:formatCode>
                <c:ptCount val="7"/>
                <c:pt idx="0">
                  <c:v>5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91018513990096"/>
          <c:y val="2.4103319817304854E-2"/>
          <c:w val="0.32587665672225791"/>
          <c:h val="0.56499488446008783"/>
        </c:manualLayout>
      </c:layout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075DB-C80B-4C26-A1AB-09237B2B908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F6032F-2002-4EA9-A973-4DB0ADC3888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13 общеобразовательных школ  /  4424 учащихся</a:t>
          </a:r>
          <a:endParaRPr lang="ru-RU" sz="2000" b="1" dirty="0">
            <a:solidFill>
              <a:srgbClr val="002060"/>
            </a:solidFill>
          </a:endParaRPr>
        </a:p>
      </dgm:t>
    </dgm:pt>
    <dgm:pt modelId="{84D5A6D0-F71F-484A-B8D7-47B13DC58980}" type="parTrans" cxnId="{CBB533F0-1959-4A6D-A05B-AFBDB548F6B3}">
      <dgm:prSet/>
      <dgm:spPr/>
      <dgm:t>
        <a:bodyPr/>
        <a:lstStyle/>
        <a:p>
          <a:endParaRPr lang="ru-RU"/>
        </a:p>
      </dgm:t>
    </dgm:pt>
    <dgm:pt modelId="{AA63AD57-D0AA-40B3-9BAC-6C80EBDB1B2F}" type="sibTrans" cxnId="{CBB533F0-1959-4A6D-A05B-AFBDB548F6B3}">
      <dgm:prSet/>
      <dgm:spPr/>
      <dgm:t>
        <a:bodyPr/>
        <a:lstStyle/>
        <a:p>
          <a:endParaRPr lang="ru-RU"/>
        </a:p>
      </dgm:t>
    </dgm:pt>
    <dgm:pt modelId="{3A8CBE2D-92E1-43AD-8E19-937504854E7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17 дошкольных образовательных учреждений  /  2625 воспитанников </a:t>
          </a:r>
          <a:endParaRPr lang="ru-RU" sz="2000" b="1" dirty="0">
            <a:solidFill>
              <a:srgbClr val="002060"/>
            </a:solidFill>
          </a:endParaRPr>
        </a:p>
      </dgm:t>
    </dgm:pt>
    <dgm:pt modelId="{E31A5D69-006B-423F-AAED-D022DF7EA99B}" type="parTrans" cxnId="{CB2671C2-868D-44B2-864E-777DBDCFA14B}">
      <dgm:prSet/>
      <dgm:spPr/>
      <dgm:t>
        <a:bodyPr/>
        <a:lstStyle/>
        <a:p>
          <a:endParaRPr lang="ru-RU"/>
        </a:p>
      </dgm:t>
    </dgm:pt>
    <dgm:pt modelId="{C1EE13F7-F053-4C7C-8C8E-0AD186CBD652}" type="sibTrans" cxnId="{CB2671C2-868D-44B2-864E-777DBDCFA14B}">
      <dgm:prSet/>
      <dgm:spPr/>
      <dgm:t>
        <a:bodyPr/>
        <a:lstStyle/>
        <a:p>
          <a:endParaRPr lang="ru-RU"/>
        </a:p>
      </dgm:t>
    </dgm:pt>
    <dgm:pt modelId="{C69176B5-052D-409E-8B41-871B2831662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2 учреждения дополнительного образования детей  /  1270 детей</a:t>
          </a:r>
          <a:endParaRPr lang="ru-RU" sz="2000" b="1" dirty="0">
            <a:solidFill>
              <a:srgbClr val="002060"/>
            </a:solidFill>
          </a:endParaRPr>
        </a:p>
      </dgm:t>
    </dgm:pt>
    <dgm:pt modelId="{C90FC227-F2CA-4A98-B9F4-C13FC43E577F}" type="parTrans" cxnId="{550D3063-81B8-4145-8CBA-D0FD7A6EE161}">
      <dgm:prSet/>
      <dgm:spPr/>
      <dgm:t>
        <a:bodyPr/>
        <a:lstStyle/>
        <a:p>
          <a:endParaRPr lang="ru-RU"/>
        </a:p>
      </dgm:t>
    </dgm:pt>
    <dgm:pt modelId="{CFA5FA27-89A1-473B-B4DD-131E6A28E493}" type="sibTrans" cxnId="{550D3063-81B8-4145-8CBA-D0FD7A6EE161}">
      <dgm:prSet/>
      <dgm:spPr/>
      <dgm:t>
        <a:bodyPr/>
        <a:lstStyle/>
        <a:p>
          <a:endParaRPr lang="ru-RU"/>
        </a:p>
      </dgm:t>
    </dgm:pt>
    <dgm:pt modelId="{F6895493-8FEB-47C3-8183-808A70E0E0C2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ГБОУ «Кадетская школа-интернат имени Героя Российской Федерации А.Н. Рожкова» /  62  учащихся</a:t>
          </a:r>
          <a:endParaRPr lang="ru-RU" sz="2000" b="1" dirty="0">
            <a:solidFill>
              <a:srgbClr val="002060"/>
            </a:solidFill>
          </a:endParaRPr>
        </a:p>
      </dgm:t>
    </dgm:pt>
    <dgm:pt modelId="{C1F3C987-5036-4A01-82BB-1F73283F256F}" type="parTrans" cxnId="{EDC56E5E-94BE-466E-ADBA-65D0F025097C}">
      <dgm:prSet/>
      <dgm:spPr/>
      <dgm:t>
        <a:bodyPr/>
        <a:lstStyle/>
        <a:p>
          <a:endParaRPr lang="ru-RU"/>
        </a:p>
      </dgm:t>
    </dgm:pt>
    <dgm:pt modelId="{707EA378-DAA4-480A-AFA1-025911F33AEC}" type="sibTrans" cxnId="{EDC56E5E-94BE-466E-ADBA-65D0F025097C}">
      <dgm:prSet/>
      <dgm:spPr/>
      <dgm:t>
        <a:bodyPr/>
        <a:lstStyle/>
        <a:p>
          <a:endParaRPr lang="ru-RU"/>
        </a:p>
      </dgm:t>
    </dgm:pt>
    <dgm:pt modelId="{B96AC802-F2CF-408B-8603-29DC66B79293}">
      <dgm:prSet custT="1"/>
      <dgm:spPr/>
      <dgm:t>
        <a:bodyPr/>
        <a:lstStyle/>
        <a:p>
          <a:r>
            <a:rPr lang="ru-RU" sz="1800" b="1" dirty="0" smtClean="0"/>
            <a:t>ГКОУ «</a:t>
          </a:r>
          <a:r>
            <a:rPr lang="ru-RU" sz="1800" b="1" dirty="0" err="1" smtClean="0"/>
            <a:t>Золинская</a:t>
          </a:r>
          <a:r>
            <a:rPr lang="ru-RU" sz="1800" b="1" dirty="0" smtClean="0"/>
            <a:t> специальная (коррекционная) школа-интернат для детей-сирот и  детей, оставшихся без попечения родителей, с ограниченными возможностями в здоровья»  /  39 детей</a:t>
          </a:r>
          <a:endParaRPr lang="ru-RU" sz="1800" b="1" dirty="0"/>
        </a:p>
      </dgm:t>
    </dgm:pt>
    <dgm:pt modelId="{36844F56-D777-4BA6-851D-047CDD608DEA}" type="parTrans" cxnId="{B2CE5EA3-B777-4DBF-98FB-A2A075421F53}">
      <dgm:prSet/>
      <dgm:spPr/>
      <dgm:t>
        <a:bodyPr/>
        <a:lstStyle/>
        <a:p>
          <a:endParaRPr lang="ru-RU"/>
        </a:p>
      </dgm:t>
    </dgm:pt>
    <dgm:pt modelId="{3004AD21-5086-4222-A6B7-61BAFA6D39D1}" type="sibTrans" cxnId="{B2CE5EA3-B777-4DBF-98FB-A2A075421F53}">
      <dgm:prSet/>
      <dgm:spPr/>
      <dgm:t>
        <a:bodyPr/>
        <a:lstStyle/>
        <a:p>
          <a:endParaRPr lang="ru-RU"/>
        </a:p>
      </dgm:t>
    </dgm:pt>
    <dgm:pt modelId="{C57F4F12-F59A-484F-8F7D-822A67FD3B4E}" type="pres">
      <dgm:prSet presAssocID="{AAB075DB-C80B-4C26-A1AB-09237B2B90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9DD428-684F-4F39-BA69-0EDB7997787A}" type="pres">
      <dgm:prSet presAssocID="{83F6032F-2002-4EA9-A973-4DB0ADC3888B}" presName="parentLin" presStyleCnt="0"/>
      <dgm:spPr/>
    </dgm:pt>
    <dgm:pt modelId="{3571DDB8-7B33-4E36-B4BC-0408FB6E96D8}" type="pres">
      <dgm:prSet presAssocID="{83F6032F-2002-4EA9-A973-4DB0ADC3888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E00A67C-8CAC-45D7-92C9-E387B07AE754}" type="pres">
      <dgm:prSet presAssocID="{83F6032F-2002-4EA9-A973-4DB0ADC3888B}" presName="parentText" presStyleLbl="node1" presStyleIdx="0" presStyleCnt="5" custScaleX="142857" custScaleY="1720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45226-925D-4920-9875-AE10D191A101}" type="pres">
      <dgm:prSet presAssocID="{83F6032F-2002-4EA9-A973-4DB0ADC3888B}" presName="negativeSpace" presStyleCnt="0"/>
      <dgm:spPr/>
    </dgm:pt>
    <dgm:pt modelId="{9513D2D8-C703-4399-A29A-5BD28264D76F}" type="pres">
      <dgm:prSet presAssocID="{83F6032F-2002-4EA9-A973-4DB0ADC3888B}" presName="childText" presStyleLbl="conFgAcc1" presStyleIdx="0" presStyleCnt="5">
        <dgm:presLayoutVars>
          <dgm:bulletEnabled val="1"/>
        </dgm:presLayoutVars>
      </dgm:prSet>
      <dgm:spPr/>
    </dgm:pt>
    <dgm:pt modelId="{18A61963-C3FF-40D0-8C81-B9824F3E33A4}" type="pres">
      <dgm:prSet presAssocID="{AA63AD57-D0AA-40B3-9BAC-6C80EBDB1B2F}" presName="spaceBetweenRectangles" presStyleCnt="0"/>
      <dgm:spPr/>
    </dgm:pt>
    <dgm:pt modelId="{A8EF0186-891B-445F-918C-56F345915411}" type="pres">
      <dgm:prSet presAssocID="{3A8CBE2D-92E1-43AD-8E19-937504854E73}" presName="parentLin" presStyleCnt="0"/>
      <dgm:spPr/>
    </dgm:pt>
    <dgm:pt modelId="{625AE1F0-FC4D-488A-962C-88BBE81E2C17}" type="pres">
      <dgm:prSet presAssocID="{3A8CBE2D-92E1-43AD-8E19-937504854E7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09E9CA7-9130-4F5E-99AD-DD4FFE50A91C}" type="pres">
      <dgm:prSet presAssocID="{3A8CBE2D-92E1-43AD-8E19-937504854E73}" presName="parentText" presStyleLbl="node1" presStyleIdx="1" presStyleCnt="5" custScaleX="142857" custScaleY="1710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25625-A353-45BE-9E15-7EA3FFC615E4}" type="pres">
      <dgm:prSet presAssocID="{3A8CBE2D-92E1-43AD-8E19-937504854E73}" presName="negativeSpace" presStyleCnt="0"/>
      <dgm:spPr/>
    </dgm:pt>
    <dgm:pt modelId="{7B77B2D3-AC4E-4FD5-8F23-6A80FC07BE07}" type="pres">
      <dgm:prSet presAssocID="{3A8CBE2D-92E1-43AD-8E19-937504854E73}" presName="childText" presStyleLbl="conFgAcc1" presStyleIdx="1" presStyleCnt="5">
        <dgm:presLayoutVars>
          <dgm:bulletEnabled val="1"/>
        </dgm:presLayoutVars>
      </dgm:prSet>
      <dgm:spPr/>
    </dgm:pt>
    <dgm:pt modelId="{A80AC26D-9B03-45D8-A54C-3389AF0D13A4}" type="pres">
      <dgm:prSet presAssocID="{C1EE13F7-F053-4C7C-8C8E-0AD186CBD652}" presName="spaceBetweenRectangles" presStyleCnt="0"/>
      <dgm:spPr/>
    </dgm:pt>
    <dgm:pt modelId="{609E0542-476A-4721-A4E7-A2658B383722}" type="pres">
      <dgm:prSet presAssocID="{C69176B5-052D-409E-8B41-871B28316622}" presName="parentLin" presStyleCnt="0"/>
      <dgm:spPr/>
    </dgm:pt>
    <dgm:pt modelId="{D20C9777-AC0D-4537-B4D1-02611E63019F}" type="pres">
      <dgm:prSet presAssocID="{C69176B5-052D-409E-8B41-871B2831662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D9A7720-5E79-49A7-8FFB-CBA25C4862CD}" type="pres">
      <dgm:prSet presAssocID="{C69176B5-052D-409E-8B41-871B28316622}" presName="parentText" presStyleLbl="node1" presStyleIdx="2" presStyleCnt="5" custScaleX="142857" custScaleY="2037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FD40E-AB47-45E7-BF6C-F3D940B4E4D8}" type="pres">
      <dgm:prSet presAssocID="{C69176B5-052D-409E-8B41-871B28316622}" presName="negativeSpace" presStyleCnt="0"/>
      <dgm:spPr/>
    </dgm:pt>
    <dgm:pt modelId="{70F605D6-253A-4D6F-8075-FACD02ECFDF5}" type="pres">
      <dgm:prSet presAssocID="{C69176B5-052D-409E-8B41-871B28316622}" presName="childText" presStyleLbl="conFgAcc1" presStyleIdx="2" presStyleCnt="5">
        <dgm:presLayoutVars>
          <dgm:bulletEnabled val="1"/>
        </dgm:presLayoutVars>
      </dgm:prSet>
      <dgm:spPr/>
    </dgm:pt>
    <dgm:pt modelId="{CAB617B1-FA79-4D5D-8FE7-9B01C2E3FE0D}" type="pres">
      <dgm:prSet presAssocID="{CFA5FA27-89A1-473B-B4DD-131E6A28E493}" presName="spaceBetweenRectangles" presStyleCnt="0"/>
      <dgm:spPr/>
    </dgm:pt>
    <dgm:pt modelId="{6C428561-6726-4613-A8E7-A6593248C0ED}" type="pres">
      <dgm:prSet presAssocID="{F6895493-8FEB-47C3-8183-808A70E0E0C2}" presName="parentLin" presStyleCnt="0"/>
      <dgm:spPr/>
    </dgm:pt>
    <dgm:pt modelId="{9665B4DC-F6C8-4A0B-96E8-A427460006C2}" type="pres">
      <dgm:prSet presAssocID="{F6895493-8FEB-47C3-8183-808A70E0E0C2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742F582-535D-4DDD-BA71-58540B81E228}" type="pres">
      <dgm:prSet presAssocID="{F6895493-8FEB-47C3-8183-808A70E0E0C2}" presName="parentText" presStyleLbl="node1" presStyleIdx="3" presStyleCnt="5" custScaleX="142857" custScaleY="190088" custLinFactNeighborX="6195" custLinFactNeighborY="-4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050E5-D702-47F3-8A4B-398EDB9E8004}" type="pres">
      <dgm:prSet presAssocID="{F6895493-8FEB-47C3-8183-808A70E0E0C2}" presName="negativeSpace" presStyleCnt="0"/>
      <dgm:spPr/>
    </dgm:pt>
    <dgm:pt modelId="{550CF1A6-46A5-442A-9B40-934A3C090A78}" type="pres">
      <dgm:prSet presAssocID="{F6895493-8FEB-47C3-8183-808A70E0E0C2}" presName="childText" presStyleLbl="conFgAcc1" presStyleIdx="3" presStyleCnt="5">
        <dgm:presLayoutVars>
          <dgm:bulletEnabled val="1"/>
        </dgm:presLayoutVars>
      </dgm:prSet>
      <dgm:spPr/>
    </dgm:pt>
    <dgm:pt modelId="{A52CC855-04BE-4E8B-AB9B-588986A64E92}" type="pres">
      <dgm:prSet presAssocID="{707EA378-DAA4-480A-AFA1-025911F33AEC}" presName="spaceBetweenRectangles" presStyleCnt="0"/>
      <dgm:spPr/>
    </dgm:pt>
    <dgm:pt modelId="{97006EEC-E92A-4BB0-AB46-13F4EB0CD3EE}" type="pres">
      <dgm:prSet presAssocID="{B96AC802-F2CF-408B-8603-29DC66B79293}" presName="parentLin" presStyleCnt="0"/>
      <dgm:spPr/>
    </dgm:pt>
    <dgm:pt modelId="{48301857-5C24-4429-8416-F0C1D4DAA469}" type="pres">
      <dgm:prSet presAssocID="{B96AC802-F2CF-408B-8603-29DC66B7929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7E9CE69-E9C8-4058-9482-6CA709A9DEF8}" type="pres">
      <dgm:prSet presAssocID="{B96AC802-F2CF-408B-8603-29DC66B79293}" presName="parentText" presStyleLbl="node1" presStyleIdx="4" presStyleCnt="5" custScaleX="142857" custScaleY="2171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BA4A0-43EB-43C9-B734-D240F44A56F9}" type="pres">
      <dgm:prSet presAssocID="{B96AC802-F2CF-408B-8603-29DC66B79293}" presName="negativeSpace" presStyleCnt="0"/>
      <dgm:spPr/>
    </dgm:pt>
    <dgm:pt modelId="{4C2FD540-FAC1-43DB-8842-359EEF83A479}" type="pres">
      <dgm:prSet presAssocID="{B96AC802-F2CF-408B-8603-29DC66B7929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107FE83-2C42-4949-8A82-E34D78E2A98C}" type="presOf" srcId="{83F6032F-2002-4EA9-A973-4DB0ADC3888B}" destId="{7E00A67C-8CAC-45D7-92C9-E387B07AE754}" srcOrd="1" destOrd="0" presId="urn:microsoft.com/office/officeart/2005/8/layout/list1"/>
    <dgm:cxn modelId="{81007E1C-E5CF-4E66-A36A-96C8F3BCFD1C}" type="presOf" srcId="{C69176B5-052D-409E-8B41-871B28316622}" destId="{9D9A7720-5E79-49A7-8FFB-CBA25C4862CD}" srcOrd="1" destOrd="0" presId="urn:microsoft.com/office/officeart/2005/8/layout/list1"/>
    <dgm:cxn modelId="{B2CE5EA3-B777-4DBF-98FB-A2A075421F53}" srcId="{AAB075DB-C80B-4C26-A1AB-09237B2B9088}" destId="{B96AC802-F2CF-408B-8603-29DC66B79293}" srcOrd="4" destOrd="0" parTransId="{36844F56-D777-4BA6-851D-047CDD608DEA}" sibTransId="{3004AD21-5086-4222-A6B7-61BAFA6D39D1}"/>
    <dgm:cxn modelId="{77E676D4-CD64-4138-A42A-41375933D5EE}" type="presOf" srcId="{C69176B5-052D-409E-8B41-871B28316622}" destId="{D20C9777-AC0D-4537-B4D1-02611E63019F}" srcOrd="0" destOrd="0" presId="urn:microsoft.com/office/officeart/2005/8/layout/list1"/>
    <dgm:cxn modelId="{550D3063-81B8-4145-8CBA-D0FD7A6EE161}" srcId="{AAB075DB-C80B-4C26-A1AB-09237B2B9088}" destId="{C69176B5-052D-409E-8B41-871B28316622}" srcOrd="2" destOrd="0" parTransId="{C90FC227-F2CA-4A98-B9F4-C13FC43E577F}" sibTransId="{CFA5FA27-89A1-473B-B4DD-131E6A28E493}"/>
    <dgm:cxn modelId="{27F06F1A-0901-4527-8FE1-6DE708196236}" type="presOf" srcId="{AAB075DB-C80B-4C26-A1AB-09237B2B9088}" destId="{C57F4F12-F59A-484F-8F7D-822A67FD3B4E}" srcOrd="0" destOrd="0" presId="urn:microsoft.com/office/officeart/2005/8/layout/list1"/>
    <dgm:cxn modelId="{CB2671C2-868D-44B2-864E-777DBDCFA14B}" srcId="{AAB075DB-C80B-4C26-A1AB-09237B2B9088}" destId="{3A8CBE2D-92E1-43AD-8E19-937504854E73}" srcOrd="1" destOrd="0" parTransId="{E31A5D69-006B-423F-AAED-D022DF7EA99B}" sibTransId="{C1EE13F7-F053-4C7C-8C8E-0AD186CBD652}"/>
    <dgm:cxn modelId="{5C1B84A8-320B-413D-AA9E-ECCFD509A273}" type="presOf" srcId="{F6895493-8FEB-47C3-8183-808A70E0E0C2}" destId="{9665B4DC-F6C8-4A0B-96E8-A427460006C2}" srcOrd="0" destOrd="0" presId="urn:microsoft.com/office/officeart/2005/8/layout/list1"/>
    <dgm:cxn modelId="{F14443EB-1069-43B7-9956-1E371EDBD7AD}" type="presOf" srcId="{3A8CBE2D-92E1-43AD-8E19-937504854E73}" destId="{625AE1F0-FC4D-488A-962C-88BBE81E2C17}" srcOrd="0" destOrd="0" presId="urn:microsoft.com/office/officeart/2005/8/layout/list1"/>
    <dgm:cxn modelId="{C53E4AA6-A5C7-40A5-8443-3EDB7BE6289D}" type="presOf" srcId="{3A8CBE2D-92E1-43AD-8E19-937504854E73}" destId="{B09E9CA7-9130-4F5E-99AD-DD4FFE50A91C}" srcOrd="1" destOrd="0" presId="urn:microsoft.com/office/officeart/2005/8/layout/list1"/>
    <dgm:cxn modelId="{CBB533F0-1959-4A6D-A05B-AFBDB548F6B3}" srcId="{AAB075DB-C80B-4C26-A1AB-09237B2B9088}" destId="{83F6032F-2002-4EA9-A973-4DB0ADC3888B}" srcOrd="0" destOrd="0" parTransId="{84D5A6D0-F71F-484A-B8D7-47B13DC58980}" sibTransId="{AA63AD57-D0AA-40B3-9BAC-6C80EBDB1B2F}"/>
    <dgm:cxn modelId="{7DB4405E-DCA7-42B7-A02C-A092DB91890E}" type="presOf" srcId="{B96AC802-F2CF-408B-8603-29DC66B79293}" destId="{E7E9CE69-E9C8-4058-9482-6CA709A9DEF8}" srcOrd="1" destOrd="0" presId="urn:microsoft.com/office/officeart/2005/8/layout/list1"/>
    <dgm:cxn modelId="{41A7760E-925E-467F-8FB7-246E944011D7}" type="presOf" srcId="{B96AC802-F2CF-408B-8603-29DC66B79293}" destId="{48301857-5C24-4429-8416-F0C1D4DAA469}" srcOrd="0" destOrd="0" presId="urn:microsoft.com/office/officeart/2005/8/layout/list1"/>
    <dgm:cxn modelId="{2BFAAB2B-6BA0-4D86-8B37-2C9302518DF3}" type="presOf" srcId="{F6895493-8FEB-47C3-8183-808A70E0E0C2}" destId="{0742F582-535D-4DDD-BA71-58540B81E228}" srcOrd="1" destOrd="0" presId="urn:microsoft.com/office/officeart/2005/8/layout/list1"/>
    <dgm:cxn modelId="{EDC56E5E-94BE-466E-ADBA-65D0F025097C}" srcId="{AAB075DB-C80B-4C26-A1AB-09237B2B9088}" destId="{F6895493-8FEB-47C3-8183-808A70E0E0C2}" srcOrd="3" destOrd="0" parTransId="{C1F3C987-5036-4A01-82BB-1F73283F256F}" sibTransId="{707EA378-DAA4-480A-AFA1-025911F33AEC}"/>
    <dgm:cxn modelId="{BD2E8F45-9582-4CAE-9D1A-8A381098E422}" type="presOf" srcId="{83F6032F-2002-4EA9-A973-4DB0ADC3888B}" destId="{3571DDB8-7B33-4E36-B4BC-0408FB6E96D8}" srcOrd="0" destOrd="0" presId="urn:microsoft.com/office/officeart/2005/8/layout/list1"/>
    <dgm:cxn modelId="{80EBE593-7253-4922-9E5C-6B705A7054C9}" type="presParOf" srcId="{C57F4F12-F59A-484F-8F7D-822A67FD3B4E}" destId="{D69DD428-684F-4F39-BA69-0EDB7997787A}" srcOrd="0" destOrd="0" presId="urn:microsoft.com/office/officeart/2005/8/layout/list1"/>
    <dgm:cxn modelId="{B2F222D7-146A-48C6-851E-7CAB9DA2D538}" type="presParOf" srcId="{D69DD428-684F-4F39-BA69-0EDB7997787A}" destId="{3571DDB8-7B33-4E36-B4BC-0408FB6E96D8}" srcOrd="0" destOrd="0" presId="urn:microsoft.com/office/officeart/2005/8/layout/list1"/>
    <dgm:cxn modelId="{28AF4D24-4154-4CB0-837F-0057A25450D8}" type="presParOf" srcId="{D69DD428-684F-4F39-BA69-0EDB7997787A}" destId="{7E00A67C-8CAC-45D7-92C9-E387B07AE754}" srcOrd="1" destOrd="0" presId="urn:microsoft.com/office/officeart/2005/8/layout/list1"/>
    <dgm:cxn modelId="{ECEFE5DA-72A4-4906-8544-E53B78B912A5}" type="presParOf" srcId="{C57F4F12-F59A-484F-8F7D-822A67FD3B4E}" destId="{89645226-925D-4920-9875-AE10D191A101}" srcOrd="1" destOrd="0" presId="urn:microsoft.com/office/officeart/2005/8/layout/list1"/>
    <dgm:cxn modelId="{F75927AB-A7BE-455E-AB7D-ACA8AE1E9B4B}" type="presParOf" srcId="{C57F4F12-F59A-484F-8F7D-822A67FD3B4E}" destId="{9513D2D8-C703-4399-A29A-5BD28264D76F}" srcOrd="2" destOrd="0" presId="urn:microsoft.com/office/officeart/2005/8/layout/list1"/>
    <dgm:cxn modelId="{84F3D550-E677-4BD5-A855-0BB69CD44FA9}" type="presParOf" srcId="{C57F4F12-F59A-484F-8F7D-822A67FD3B4E}" destId="{18A61963-C3FF-40D0-8C81-B9824F3E33A4}" srcOrd="3" destOrd="0" presId="urn:microsoft.com/office/officeart/2005/8/layout/list1"/>
    <dgm:cxn modelId="{B5567D6E-1A52-46E0-A98E-A904AC92099F}" type="presParOf" srcId="{C57F4F12-F59A-484F-8F7D-822A67FD3B4E}" destId="{A8EF0186-891B-445F-918C-56F345915411}" srcOrd="4" destOrd="0" presId="urn:microsoft.com/office/officeart/2005/8/layout/list1"/>
    <dgm:cxn modelId="{52DD6314-94DB-44B6-B117-AC6C14122029}" type="presParOf" srcId="{A8EF0186-891B-445F-918C-56F345915411}" destId="{625AE1F0-FC4D-488A-962C-88BBE81E2C17}" srcOrd="0" destOrd="0" presId="urn:microsoft.com/office/officeart/2005/8/layout/list1"/>
    <dgm:cxn modelId="{5962BC3D-F7C0-449C-8ADD-AF49540DAB4D}" type="presParOf" srcId="{A8EF0186-891B-445F-918C-56F345915411}" destId="{B09E9CA7-9130-4F5E-99AD-DD4FFE50A91C}" srcOrd="1" destOrd="0" presId="urn:microsoft.com/office/officeart/2005/8/layout/list1"/>
    <dgm:cxn modelId="{ECFCEBE4-EF93-427C-883A-F20822AC97A5}" type="presParOf" srcId="{C57F4F12-F59A-484F-8F7D-822A67FD3B4E}" destId="{66425625-A353-45BE-9E15-7EA3FFC615E4}" srcOrd="5" destOrd="0" presId="urn:microsoft.com/office/officeart/2005/8/layout/list1"/>
    <dgm:cxn modelId="{9A05E48C-9A43-477A-9795-393D26F5A8D4}" type="presParOf" srcId="{C57F4F12-F59A-484F-8F7D-822A67FD3B4E}" destId="{7B77B2D3-AC4E-4FD5-8F23-6A80FC07BE07}" srcOrd="6" destOrd="0" presId="urn:microsoft.com/office/officeart/2005/8/layout/list1"/>
    <dgm:cxn modelId="{285D1618-3425-4079-BCBA-900A84F50CE7}" type="presParOf" srcId="{C57F4F12-F59A-484F-8F7D-822A67FD3B4E}" destId="{A80AC26D-9B03-45D8-A54C-3389AF0D13A4}" srcOrd="7" destOrd="0" presId="urn:microsoft.com/office/officeart/2005/8/layout/list1"/>
    <dgm:cxn modelId="{A56D212C-24C4-4F7B-AB5F-1B1A8294CCC4}" type="presParOf" srcId="{C57F4F12-F59A-484F-8F7D-822A67FD3B4E}" destId="{609E0542-476A-4721-A4E7-A2658B383722}" srcOrd="8" destOrd="0" presId="urn:microsoft.com/office/officeart/2005/8/layout/list1"/>
    <dgm:cxn modelId="{1C79EBF0-1244-4196-A6F6-BE4CF79D6FEA}" type="presParOf" srcId="{609E0542-476A-4721-A4E7-A2658B383722}" destId="{D20C9777-AC0D-4537-B4D1-02611E63019F}" srcOrd="0" destOrd="0" presId="urn:microsoft.com/office/officeart/2005/8/layout/list1"/>
    <dgm:cxn modelId="{7C032253-0266-47E4-B9B6-EC309FA22F2D}" type="presParOf" srcId="{609E0542-476A-4721-A4E7-A2658B383722}" destId="{9D9A7720-5E79-49A7-8FFB-CBA25C4862CD}" srcOrd="1" destOrd="0" presId="urn:microsoft.com/office/officeart/2005/8/layout/list1"/>
    <dgm:cxn modelId="{712A2D38-28E0-49AD-AD3C-324805274C24}" type="presParOf" srcId="{C57F4F12-F59A-484F-8F7D-822A67FD3B4E}" destId="{7A7FD40E-AB47-45E7-BF6C-F3D940B4E4D8}" srcOrd="9" destOrd="0" presId="urn:microsoft.com/office/officeart/2005/8/layout/list1"/>
    <dgm:cxn modelId="{6216BB14-88D7-46BA-B30E-A50E46D7C26F}" type="presParOf" srcId="{C57F4F12-F59A-484F-8F7D-822A67FD3B4E}" destId="{70F605D6-253A-4D6F-8075-FACD02ECFDF5}" srcOrd="10" destOrd="0" presId="urn:microsoft.com/office/officeart/2005/8/layout/list1"/>
    <dgm:cxn modelId="{9F1586AA-6615-4E9B-959E-E399D24F79D2}" type="presParOf" srcId="{C57F4F12-F59A-484F-8F7D-822A67FD3B4E}" destId="{CAB617B1-FA79-4D5D-8FE7-9B01C2E3FE0D}" srcOrd="11" destOrd="0" presId="urn:microsoft.com/office/officeart/2005/8/layout/list1"/>
    <dgm:cxn modelId="{2E3632A3-02EC-4FBD-AED0-9D461B77DD1B}" type="presParOf" srcId="{C57F4F12-F59A-484F-8F7D-822A67FD3B4E}" destId="{6C428561-6726-4613-A8E7-A6593248C0ED}" srcOrd="12" destOrd="0" presId="urn:microsoft.com/office/officeart/2005/8/layout/list1"/>
    <dgm:cxn modelId="{A6CE0819-0D64-4B4F-B91C-E3E9AF3A6E8C}" type="presParOf" srcId="{6C428561-6726-4613-A8E7-A6593248C0ED}" destId="{9665B4DC-F6C8-4A0B-96E8-A427460006C2}" srcOrd="0" destOrd="0" presId="urn:microsoft.com/office/officeart/2005/8/layout/list1"/>
    <dgm:cxn modelId="{F8B6720D-4FB3-4F3C-A29C-F0AE1450B431}" type="presParOf" srcId="{6C428561-6726-4613-A8E7-A6593248C0ED}" destId="{0742F582-535D-4DDD-BA71-58540B81E228}" srcOrd="1" destOrd="0" presId="urn:microsoft.com/office/officeart/2005/8/layout/list1"/>
    <dgm:cxn modelId="{162521E4-5043-4E73-8167-256D3C5B05AF}" type="presParOf" srcId="{C57F4F12-F59A-484F-8F7D-822A67FD3B4E}" destId="{E77050E5-D702-47F3-8A4B-398EDB9E8004}" srcOrd="13" destOrd="0" presId="urn:microsoft.com/office/officeart/2005/8/layout/list1"/>
    <dgm:cxn modelId="{CC25753E-7C7D-4B0E-9758-B7CA67D011A8}" type="presParOf" srcId="{C57F4F12-F59A-484F-8F7D-822A67FD3B4E}" destId="{550CF1A6-46A5-442A-9B40-934A3C090A78}" srcOrd="14" destOrd="0" presId="urn:microsoft.com/office/officeart/2005/8/layout/list1"/>
    <dgm:cxn modelId="{067F8AEF-5A45-4EBC-92FC-DE74C8012EBB}" type="presParOf" srcId="{C57F4F12-F59A-484F-8F7D-822A67FD3B4E}" destId="{A52CC855-04BE-4E8B-AB9B-588986A64E92}" srcOrd="15" destOrd="0" presId="urn:microsoft.com/office/officeart/2005/8/layout/list1"/>
    <dgm:cxn modelId="{C3B34F23-53EA-44E6-B5C0-474F59E484D3}" type="presParOf" srcId="{C57F4F12-F59A-484F-8F7D-822A67FD3B4E}" destId="{97006EEC-E92A-4BB0-AB46-13F4EB0CD3EE}" srcOrd="16" destOrd="0" presId="urn:microsoft.com/office/officeart/2005/8/layout/list1"/>
    <dgm:cxn modelId="{DE821E5B-A24E-41CB-AE17-9FC8872D0D7D}" type="presParOf" srcId="{97006EEC-E92A-4BB0-AB46-13F4EB0CD3EE}" destId="{48301857-5C24-4429-8416-F0C1D4DAA469}" srcOrd="0" destOrd="0" presId="urn:microsoft.com/office/officeart/2005/8/layout/list1"/>
    <dgm:cxn modelId="{BFC46294-F971-40D5-ACB1-321D03E4A361}" type="presParOf" srcId="{97006EEC-E92A-4BB0-AB46-13F4EB0CD3EE}" destId="{E7E9CE69-E9C8-4058-9482-6CA709A9DEF8}" srcOrd="1" destOrd="0" presId="urn:microsoft.com/office/officeart/2005/8/layout/list1"/>
    <dgm:cxn modelId="{D2B0C9E7-D5EF-4BF0-A3E6-78E7302C48D4}" type="presParOf" srcId="{C57F4F12-F59A-484F-8F7D-822A67FD3B4E}" destId="{443BA4A0-43EB-43C9-B734-D240F44A56F9}" srcOrd="17" destOrd="0" presId="urn:microsoft.com/office/officeart/2005/8/layout/list1"/>
    <dgm:cxn modelId="{64A0E7F2-00BA-404C-824F-42D2D09D1F0A}" type="presParOf" srcId="{C57F4F12-F59A-484F-8F7D-822A67FD3B4E}" destId="{4C2FD540-FAC1-43DB-8842-359EEF83A47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37C216-B781-43C7-80CE-7B7E19F75DE9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F04C07-B6D9-4DAF-89D5-FA3186D795C9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0" dirty="0" smtClean="0">
              <a:solidFill>
                <a:schemeClr val="accent2">
                  <a:lumMod val="75000"/>
                </a:schemeClr>
              </a:solidFill>
            </a:rPr>
            <a:t>МБДОУ № 1,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0" dirty="0" smtClean="0">
              <a:solidFill>
                <a:schemeClr val="accent2">
                  <a:lumMod val="75000"/>
                </a:schemeClr>
              </a:solidFill>
            </a:rPr>
            <a:t>МБОУ НШ № 12,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0" dirty="0" smtClean="0">
              <a:solidFill>
                <a:schemeClr val="accent2">
                  <a:lumMod val="75000"/>
                </a:schemeClr>
              </a:solidFill>
            </a:rPr>
            <a:t>МАОУ СШ № 3</a:t>
          </a:r>
          <a:endParaRPr lang="ru-RU" b="1" i="0" dirty="0">
            <a:solidFill>
              <a:schemeClr val="accent2">
                <a:lumMod val="75000"/>
              </a:schemeClr>
            </a:solidFill>
          </a:endParaRPr>
        </a:p>
      </dgm:t>
    </dgm:pt>
    <dgm:pt modelId="{51C8D874-3DDA-4F85-9A28-B60F175F488F}" type="parTrans" cxnId="{6EA320C1-0DB2-4EBF-82B7-EF48874B20B3}">
      <dgm:prSet/>
      <dgm:spPr/>
      <dgm:t>
        <a:bodyPr/>
        <a:lstStyle/>
        <a:p>
          <a:endParaRPr lang="ru-RU"/>
        </a:p>
      </dgm:t>
    </dgm:pt>
    <dgm:pt modelId="{38D06479-50EF-4004-929D-2B11AFB21C23}" type="sibTrans" cxnId="{6EA320C1-0DB2-4EBF-82B7-EF48874B20B3}">
      <dgm:prSet/>
      <dgm:spPr/>
      <dgm:t>
        <a:bodyPr/>
        <a:lstStyle/>
        <a:p>
          <a:endParaRPr lang="ru-RU"/>
        </a:p>
      </dgm:t>
    </dgm:pt>
    <dgm:pt modelId="{9D1CB275-3F28-401D-869C-FCBDE1E6B326}">
      <dgm:prSet phldrT="[Текст]"/>
      <dgm:spPr/>
      <dgm:t>
        <a:bodyPr/>
        <a:lstStyle/>
        <a:p>
          <a:pPr algn="just"/>
          <a:r>
            <a:rPr lang="ru-RU" b="1" i="0" dirty="0" smtClean="0"/>
            <a:t>«Разработка единых подходов к формированию независимой оценки качества образования в условиях преемственности уровней общего образования в реализации ФГОС»</a:t>
          </a:r>
          <a:endParaRPr lang="ru-RU" b="1" i="0" dirty="0"/>
        </a:p>
      </dgm:t>
    </dgm:pt>
    <dgm:pt modelId="{292AB67B-A0CE-45BC-BF77-0CA4E464D374}" type="parTrans" cxnId="{E27C100E-C63A-4EEB-AB4B-0AB170AD2F36}">
      <dgm:prSet/>
      <dgm:spPr/>
      <dgm:t>
        <a:bodyPr/>
        <a:lstStyle/>
        <a:p>
          <a:endParaRPr lang="ru-RU"/>
        </a:p>
      </dgm:t>
    </dgm:pt>
    <dgm:pt modelId="{19BCC519-4B51-445E-9887-DF198292CE78}" type="sibTrans" cxnId="{E27C100E-C63A-4EEB-AB4B-0AB170AD2F36}">
      <dgm:prSet/>
      <dgm:spPr/>
      <dgm:t>
        <a:bodyPr/>
        <a:lstStyle/>
        <a:p>
          <a:endParaRPr lang="ru-RU"/>
        </a:p>
      </dgm:t>
    </dgm:pt>
    <dgm:pt modelId="{EF9EBF83-8A54-4990-A927-6E091E2C5C5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0" dirty="0" smtClean="0">
              <a:solidFill>
                <a:schemeClr val="accent2">
                  <a:lumMod val="75000"/>
                </a:schemeClr>
              </a:solidFill>
            </a:rPr>
            <a:t>МБОУ СШ № 9</a:t>
          </a:r>
          <a:endParaRPr lang="ru-RU" sz="2400" b="1" i="0" dirty="0">
            <a:solidFill>
              <a:schemeClr val="accent2">
                <a:lumMod val="75000"/>
              </a:schemeClr>
            </a:solidFill>
          </a:endParaRPr>
        </a:p>
      </dgm:t>
    </dgm:pt>
    <dgm:pt modelId="{B8CCA304-11AC-469D-93AC-3F14798A6A0E}" type="parTrans" cxnId="{06BDEF8F-CCFE-4899-A4A7-094614DCFEE0}">
      <dgm:prSet/>
      <dgm:spPr/>
      <dgm:t>
        <a:bodyPr/>
        <a:lstStyle/>
        <a:p>
          <a:endParaRPr lang="ru-RU"/>
        </a:p>
      </dgm:t>
    </dgm:pt>
    <dgm:pt modelId="{14F83C2F-51C2-4810-87DB-5969A3E7E8E5}" type="sibTrans" cxnId="{06BDEF8F-CCFE-4899-A4A7-094614DCFEE0}">
      <dgm:prSet/>
      <dgm:spPr/>
      <dgm:t>
        <a:bodyPr/>
        <a:lstStyle/>
        <a:p>
          <a:endParaRPr lang="ru-RU"/>
        </a:p>
      </dgm:t>
    </dgm:pt>
    <dgm:pt modelId="{D9128CCE-C174-4FA7-A18C-DD7BDAECD2EF}">
      <dgm:prSet phldrT="[Текст]" custT="1"/>
      <dgm:spPr/>
      <dgm:t>
        <a:bodyPr/>
        <a:lstStyle/>
        <a:p>
          <a:pPr algn="just"/>
          <a:r>
            <a:rPr lang="ru-RU" sz="1600" b="1" i="0" dirty="0" smtClean="0"/>
            <a:t>«Создание и апробация модели </a:t>
          </a:r>
          <a:r>
            <a:rPr lang="ru-RU" sz="1600" b="1" i="0" dirty="0" err="1" smtClean="0"/>
            <a:t>квалитологической</a:t>
          </a:r>
          <a:r>
            <a:rPr lang="ru-RU" sz="1600" b="1" i="0" dirty="0" smtClean="0"/>
            <a:t> компетентности педагога начальной школы» </a:t>
          </a:r>
          <a:endParaRPr lang="ru-RU" sz="1600" b="1" i="0" dirty="0"/>
        </a:p>
      </dgm:t>
    </dgm:pt>
    <dgm:pt modelId="{0D86ADD7-9CB5-47A8-932A-3FBABF49DCE3}" type="parTrans" cxnId="{258E5DFC-F2AA-4B9A-B3AE-B4C4B5A269EE}">
      <dgm:prSet/>
      <dgm:spPr/>
      <dgm:t>
        <a:bodyPr/>
        <a:lstStyle/>
        <a:p>
          <a:endParaRPr lang="ru-RU"/>
        </a:p>
      </dgm:t>
    </dgm:pt>
    <dgm:pt modelId="{AABD0D44-6CF2-459B-85EE-B6601F9FC821}" type="sibTrans" cxnId="{258E5DFC-F2AA-4B9A-B3AE-B4C4B5A269EE}">
      <dgm:prSet/>
      <dgm:spPr/>
      <dgm:t>
        <a:bodyPr/>
        <a:lstStyle/>
        <a:p>
          <a:endParaRPr lang="ru-RU"/>
        </a:p>
      </dgm:t>
    </dgm:pt>
    <dgm:pt modelId="{6D527ED2-398F-42B0-89B1-BCB96B43656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0" dirty="0" smtClean="0">
              <a:solidFill>
                <a:schemeClr val="accent2">
                  <a:lumMod val="75000"/>
                </a:schemeClr>
              </a:solidFill>
            </a:rPr>
            <a:t>МАОУ СШ № 3</a:t>
          </a:r>
          <a:endParaRPr lang="ru-RU" sz="2400" b="1" i="0" dirty="0">
            <a:solidFill>
              <a:schemeClr val="accent2">
                <a:lumMod val="75000"/>
              </a:schemeClr>
            </a:solidFill>
          </a:endParaRPr>
        </a:p>
      </dgm:t>
    </dgm:pt>
    <dgm:pt modelId="{E0C3B75D-D5B1-4035-BF5F-832C4E258369}" type="parTrans" cxnId="{494FB231-82F8-4629-BD1E-BD45AD3458FE}">
      <dgm:prSet/>
      <dgm:spPr/>
      <dgm:t>
        <a:bodyPr/>
        <a:lstStyle/>
        <a:p>
          <a:endParaRPr lang="ru-RU"/>
        </a:p>
      </dgm:t>
    </dgm:pt>
    <dgm:pt modelId="{05131DA5-95C9-4272-9732-D5FDC42136BB}" type="sibTrans" cxnId="{494FB231-82F8-4629-BD1E-BD45AD3458FE}">
      <dgm:prSet/>
      <dgm:spPr/>
      <dgm:t>
        <a:bodyPr/>
        <a:lstStyle/>
        <a:p>
          <a:endParaRPr lang="ru-RU"/>
        </a:p>
      </dgm:t>
    </dgm:pt>
    <dgm:pt modelId="{8DA7D246-987C-4014-85CF-A6AAF9C2E438}">
      <dgm:prSet phldrT="[Текст]" custT="1"/>
      <dgm:spPr/>
      <dgm:t>
        <a:bodyPr/>
        <a:lstStyle/>
        <a:p>
          <a:pPr algn="just"/>
          <a:r>
            <a:rPr lang="ru-RU" sz="1600" b="1" i="0" dirty="0" smtClean="0"/>
            <a:t>«Разработка и апробация учебно-методического сопровождения к новой учебной программе «Экономика 5-9 классы» </a:t>
          </a:r>
          <a:endParaRPr lang="ru-RU" sz="1600" b="1" i="0" dirty="0"/>
        </a:p>
      </dgm:t>
    </dgm:pt>
    <dgm:pt modelId="{58338D83-C015-4319-8CD8-7F43EC93248F}" type="parTrans" cxnId="{6FA650E3-3C44-4DB0-9D4E-DD19B4765D06}">
      <dgm:prSet/>
      <dgm:spPr/>
      <dgm:t>
        <a:bodyPr/>
        <a:lstStyle/>
        <a:p>
          <a:endParaRPr lang="ru-RU"/>
        </a:p>
      </dgm:t>
    </dgm:pt>
    <dgm:pt modelId="{CF91D1F1-3250-4710-B622-10F67F65B160}" type="sibTrans" cxnId="{6FA650E3-3C44-4DB0-9D4E-DD19B4765D06}">
      <dgm:prSet/>
      <dgm:spPr/>
      <dgm:t>
        <a:bodyPr/>
        <a:lstStyle/>
        <a:p>
          <a:endParaRPr lang="ru-RU"/>
        </a:p>
      </dgm:t>
    </dgm:pt>
    <dgm:pt modelId="{10BD811D-4C7D-478B-B819-CCC8635676E9}">
      <dgm:prSet custT="1"/>
      <dgm:spPr/>
      <dgm:t>
        <a:bodyPr/>
        <a:lstStyle/>
        <a:p>
          <a:r>
            <a:rPr lang="ru-RU" sz="2000" b="1" i="0" dirty="0" smtClean="0">
              <a:solidFill>
                <a:schemeClr val="accent2">
                  <a:lumMod val="75000"/>
                </a:schemeClr>
              </a:solidFill>
            </a:rPr>
            <a:t>МАОУ «Гимназия № 1»</a:t>
          </a:r>
          <a:endParaRPr lang="ru-RU" sz="2000" b="1" i="0" dirty="0">
            <a:solidFill>
              <a:schemeClr val="accent2">
                <a:lumMod val="75000"/>
              </a:schemeClr>
            </a:solidFill>
          </a:endParaRPr>
        </a:p>
      </dgm:t>
    </dgm:pt>
    <dgm:pt modelId="{30DE351D-4DF2-4923-AE14-65E05960DF82}" type="parTrans" cxnId="{66F554C2-F46D-4D2B-97B9-38A05E95B764}">
      <dgm:prSet/>
      <dgm:spPr/>
      <dgm:t>
        <a:bodyPr/>
        <a:lstStyle/>
        <a:p>
          <a:endParaRPr lang="ru-RU"/>
        </a:p>
      </dgm:t>
    </dgm:pt>
    <dgm:pt modelId="{6C5A766D-062C-4FEF-8D77-6D07AD62C64C}" type="sibTrans" cxnId="{66F554C2-F46D-4D2B-97B9-38A05E95B764}">
      <dgm:prSet/>
      <dgm:spPr/>
      <dgm:t>
        <a:bodyPr/>
        <a:lstStyle/>
        <a:p>
          <a:endParaRPr lang="ru-RU"/>
        </a:p>
      </dgm:t>
    </dgm:pt>
    <dgm:pt modelId="{480AEA76-BF6F-4967-B552-8DB9DD57E4BE}" type="pres">
      <dgm:prSet presAssocID="{ED37C216-B781-43C7-80CE-7B7E19F75D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31B819-ECD6-40FC-B4C1-B48A584CCC65}" type="pres">
      <dgm:prSet presAssocID="{F1F04C07-B6D9-4DAF-89D5-FA3186D795C9}" presName="linNode" presStyleCnt="0"/>
      <dgm:spPr/>
      <dgm:t>
        <a:bodyPr/>
        <a:lstStyle/>
        <a:p>
          <a:endParaRPr lang="ru-RU"/>
        </a:p>
      </dgm:t>
    </dgm:pt>
    <dgm:pt modelId="{7430E2A3-9621-47ED-AC33-ED6281A64FDB}" type="pres">
      <dgm:prSet presAssocID="{F1F04C07-B6D9-4DAF-89D5-FA3186D795C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FC244-ED69-47D4-A6B2-B62293ED3877}" type="pres">
      <dgm:prSet presAssocID="{F1F04C07-B6D9-4DAF-89D5-FA3186D795C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EAC19-1F72-4180-BDC1-6560D7417B38}" type="pres">
      <dgm:prSet presAssocID="{38D06479-50EF-4004-929D-2B11AFB21C23}" presName="sp" presStyleCnt="0"/>
      <dgm:spPr/>
      <dgm:t>
        <a:bodyPr/>
        <a:lstStyle/>
        <a:p>
          <a:endParaRPr lang="ru-RU"/>
        </a:p>
      </dgm:t>
    </dgm:pt>
    <dgm:pt modelId="{C9CC6C64-1621-4B47-8A26-1CB80025485A}" type="pres">
      <dgm:prSet presAssocID="{EF9EBF83-8A54-4990-A927-6E091E2C5C5F}" presName="linNode" presStyleCnt="0"/>
      <dgm:spPr/>
      <dgm:t>
        <a:bodyPr/>
        <a:lstStyle/>
        <a:p>
          <a:endParaRPr lang="ru-RU"/>
        </a:p>
      </dgm:t>
    </dgm:pt>
    <dgm:pt modelId="{702A8999-9463-4B6F-9918-F95FD6C6B8FA}" type="pres">
      <dgm:prSet presAssocID="{EF9EBF83-8A54-4990-A927-6E091E2C5C5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588D8-782B-44A5-8B11-B75A56CF4AED}" type="pres">
      <dgm:prSet presAssocID="{EF9EBF83-8A54-4990-A927-6E091E2C5C5F}" presName="descendantText" presStyleLbl="alignAccFollowNode1" presStyleIdx="1" presStyleCnt="3" custScaleY="134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FE464-AE4C-406D-9966-1270418F52BA}" type="pres">
      <dgm:prSet presAssocID="{14F83C2F-51C2-4810-87DB-5969A3E7E8E5}" presName="sp" presStyleCnt="0"/>
      <dgm:spPr/>
      <dgm:t>
        <a:bodyPr/>
        <a:lstStyle/>
        <a:p>
          <a:endParaRPr lang="ru-RU"/>
        </a:p>
      </dgm:t>
    </dgm:pt>
    <dgm:pt modelId="{EFAC5203-B2AF-4F40-8AF5-728F8D81D69B}" type="pres">
      <dgm:prSet presAssocID="{6D527ED2-398F-42B0-89B1-BCB96B43656B}" presName="linNode" presStyleCnt="0"/>
      <dgm:spPr/>
      <dgm:t>
        <a:bodyPr/>
        <a:lstStyle/>
        <a:p>
          <a:endParaRPr lang="ru-RU"/>
        </a:p>
      </dgm:t>
    </dgm:pt>
    <dgm:pt modelId="{6E8CC4FA-D20E-4BC8-99C6-EC62404C6AD9}" type="pres">
      <dgm:prSet presAssocID="{6D527ED2-398F-42B0-89B1-BCB96B43656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700CE-6092-414B-A417-FDCF086B67FC}" type="pres">
      <dgm:prSet presAssocID="{6D527ED2-398F-42B0-89B1-BCB96B43656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A4065-FE6A-4B46-BCC9-04701320B286}" type="pres">
      <dgm:prSet presAssocID="{05131DA5-95C9-4272-9732-D5FDC42136BB}" presName="sp" presStyleCnt="0"/>
      <dgm:spPr/>
      <dgm:t>
        <a:bodyPr/>
        <a:lstStyle/>
        <a:p>
          <a:endParaRPr lang="ru-RU"/>
        </a:p>
      </dgm:t>
    </dgm:pt>
    <dgm:pt modelId="{3C8BC43A-1354-4AB2-AE79-2720408C2B7C}" type="pres">
      <dgm:prSet presAssocID="{10BD811D-4C7D-478B-B819-CCC8635676E9}" presName="linNode" presStyleCnt="0"/>
      <dgm:spPr/>
      <dgm:t>
        <a:bodyPr/>
        <a:lstStyle/>
        <a:p>
          <a:endParaRPr lang="ru-RU"/>
        </a:p>
      </dgm:t>
    </dgm:pt>
    <dgm:pt modelId="{4A68E649-29D8-470C-8EB0-F8D1684FFAE6}" type="pres">
      <dgm:prSet presAssocID="{10BD811D-4C7D-478B-B819-CCC8635676E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6D881D-8ABD-4E69-8FF5-DF63F6D5AAC3}" type="presOf" srcId="{6D527ED2-398F-42B0-89B1-BCB96B43656B}" destId="{6E8CC4FA-D20E-4BC8-99C6-EC62404C6AD9}" srcOrd="0" destOrd="0" presId="urn:microsoft.com/office/officeart/2005/8/layout/vList5"/>
    <dgm:cxn modelId="{258E5DFC-F2AA-4B9A-B3AE-B4C4B5A269EE}" srcId="{EF9EBF83-8A54-4990-A927-6E091E2C5C5F}" destId="{D9128CCE-C174-4FA7-A18C-DD7BDAECD2EF}" srcOrd="0" destOrd="0" parTransId="{0D86ADD7-9CB5-47A8-932A-3FBABF49DCE3}" sibTransId="{AABD0D44-6CF2-459B-85EE-B6601F9FC821}"/>
    <dgm:cxn modelId="{5DE16D9E-8AF3-4D87-88C3-CCA763753839}" type="presOf" srcId="{EF9EBF83-8A54-4990-A927-6E091E2C5C5F}" destId="{702A8999-9463-4B6F-9918-F95FD6C6B8FA}" srcOrd="0" destOrd="0" presId="urn:microsoft.com/office/officeart/2005/8/layout/vList5"/>
    <dgm:cxn modelId="{178E2A8E-80ED-45A7-9A4F-E6146A3A5E3B}" type="presOf" srcId="{ED37C216-B781-43C7-80CE-7B7E19F75DE9}" destId="{480AEA76-BF6F-4967-B552-8DB9DD57E4BE}" srcOrd="0" destOrd="0" presId="urn:microsoft.com/office/officeart/2005/8/layout/vList5"/>
    <dgm:cxn modelId="{1C20DD37-7944-4D20-8263-AA62C50A181F}" type="presOf" srcId="{D9128CCE-C174-4FA7-A18C-DD7BDAECD2EF}" destId="{D6B588D8-782B-44A5-8B11-B75A56CF4AED}" srcOrd="0" destOrd="0" presId="urn:microsoft.com/office/officeart/2005/8/layout/vList5"/>
    <dgm:cxn modelId="{6EA320C1-0DB2-4EBF-82B7-EF48874B20B3}" srcId="{ED37C216-B781-43C7-80CE-7B7E19F75DE9}" destId="{F1F04C07-B6D9-4DAF-89D5-FA3186D795C9}" srcOrd="0" destOrd="0" parTransId="{51C8D874-3DDA-4F85-9A28-B60F175F488F}" sibTransId="{38D06479-50EF-4004-929D-2B11AFB21C23}"/>
    <dgm:cxn modelId="{11F8F8E0-3632-4C82-BF92-C4668D1FD8D7}" type="presOf" srcId="{10BD811D-4C7D-478B-B819-CCC8635676E9}" destId="{4A68E649-29D8-470C-8EB0-F8D1684FFAE6}" srcOrd="0" destOrd="0" presId="urn:microsoft.com/office/officeart/2005/8/layout/vList5"/>
    <dgm:cxn modelId="{494FB231-82F8-4629-BD1E-BD45AD3458FE}" srcId="{ED37C216-B781-43C7-80CE-7B7E19F75DE9}" destId="{6D527ED2-398F-42B0-89B1-BCB96B43656B}" srcOrd="2" destOrd="0" parTransId="{E0C3B75D-D5B1-4035-BF5F-832C4E258369}" sibTransId="{05131DA5-95C9-4272-9732-D5FDC42136BB}"/>
    <dgm:cxn modelId="{45438870-9365-41CB-9B26-9F72B0E920A0}" type="presOf" srcId="{9D1CB275-3F28-401D-869C-FCBDE1E6B326}" destId="{6F9FC244-ED69-47D4-A6B2-B62293ED3877}" srcOrd="0" destOrd="0" presId="urn:microsoft.com/office/officeart/2005/8/layout/vList5"/>
    <dgm:cxn modelId="{42F175C5-FB55-45D4-9C63-F1A043291DB0}" type="presOf" srcId="{F1F04C07-B6D9-4DAF-89D5-FA3186D795C9}" destId="{7430E2A3-9621-47ED-AC33-ED6281A64FDB}" srcOrd="0" destOrd="0" presId="urn:microsoft.com/office/officeart/2005/8/layout/vList5"/>
    <dgm:cxn modelId="{06BDEF8F-CCFE-4899-A4A7-094614DCFEE0}" srcId="{ED37C216-B781-43C7-80CE-7B7E19F75DE9}" destId="{EF9EBF83-8A54-4990-A927-6E091E2C5C5F}" srcOrd="1" destOrd="0" parTransId="{B8CCA304-11AC-469D-93AC-3F14798A6A0E}" sibTransId="{14F83C2F-51C2-4810-87DB-5969A3E7E8E5}"/>
    <dgm:cxn modelId="{E27C100E-C63A-4EEB-AB4B-0AB170AD2F36}" srcId="{F1F04C07-B6D9-4DAF-89D5-FA3186D795C9}" destId="{9D1CB275-3F28-401D-869C-FCBDE1E6B326}" srcOrd="0" destOrd="0" parTransId="{292AB67B-A0CE-45BC-BF77-0CA4E464D374}" sibTransId="{19BCC519-4B51-445E-9887-DF198292CE78}"/>
    <dgm:cxn modelId="{6FA650E3-3C44-4DB0-9D4E-DD19B4765D06}" srcId="{6D527ED2-398F-42B0-89B1-BCB96B43656B}" destId="{8DA7D246-987C-4014-85CF-A6AAF9C2E438}" srcOrd="0" destOrd="0" parTransId="{58338D83-C015-4319-8CD8-7F43EC93248F}" sibTransId="{CF91D1F1-3250-4710-B622-10F67F65B160}"/>
    <dgm:cxn modelId="{66F554C2-F46D-4D2B-97B9-38A05E95B764}" srcId="{ED37C216-B781-43C7-80CE-7B7E19F75DE9}" destId="{10BD811D-4C7D-478B-B819-CCC8635676E9}" srcOrd="3" destOrd="0" parTransId="{30DE351D-4DF2-4923-AE14-65E05960DF82}" sibTransId="{6C5A766D-062C-4FEF-8D77-6D07AD62C64C}"/>
    <dgm:cxn modelId="{58410639-CAD5-41F3-8909-8371EB4FA1C8}" type="presOf" srcId="{8DA7D246-987C-4014-85CF-A6AAF9C2E438}" destId="{562700CE-6092-414B-A417-FDCF086B67FC}" srcOrd="0" destOrd="0" presId="urn:microsoft.com/office/officeart/2005/8/layout/vList5"/>
    <dgm:cxn modelId="{F0940297-7134-4B46-B9A4-FCECF143F6D7}" type="presParOf" srcId="{480AEA76-BF6F-4967-B552-8DB9DD57E4BE}" destId="{F331B819-ECD6-40FC-B4C1-B48A584CCC65}" srcOrd="0" destOrd="0" presId="urn:microsoft.com/office/officeart/2005/8/layout/vList5"/>
    <dgm:cxn modelId="{8A75B299-012D-4508-8926-BF19E8885A02}" type="presParOf" srcId="{F331B819-ECD6-40FC-B4C1-B48A584CCC65}" destId="{7430E2A3-9621-47ED-AC33-ED6281A64FDB}" srcOrd="0" destOrd="0" presId="urn:microsoft.com/office/officeart/2005/8/layout/vList5"/>
    <dgm:cxn modelId="{DD68CEF2-BC53-492B-B87B-7229159BA93E}" type="presParOf" srcId="{F331B819-ECD6-40FC-B4C1-B48A584CCC65}" destId="{6F9FC244-ED69-47D4-A6B2-B62293ED3877}" srcOrd="1" destOrd="0" presId="urn:microsoft.com/office/officeart/2005/8/layout/vList5"/>
    <dgm:cxn modelId="{92802DF3-A7A0-4D27-9E59-1CA26B5FBE23}" type="presParOf" srcId="{480AEA76-BF6F-4967-B552-8DB9DD57E4BE}" destId="{D68EAC19-1F72-4180-BDC1-6560D7417B38}" srcOrd="1" destOrd="0" presId="urn:microsoft.com/office/officeart/2005/8/layout/vList5"/>
    <dgm:cxn modelId="{4D0E3748-78AB-42B5-9FA6-618EF4A16BCD}" type="presParOf" srcId="{480AEA76-BF6F-4967-B552-8DB9DD57E4BE}" destId="{C9CC6C64-1621-4B47-8A26-1CB80025485A}" srcOrd="2" destOrd="0" presId="urn:microsoft.com/office/officeart/2005/8/layout/vList5"/>
    <dgm:cxn modelId="{EB7BD5E8-3FC5-40EB-922B-9035CC0C0079}" type="presParOf" srcId="{C9CC6C64-1621-4B47-8A26-1CB80025485A}" destId="{702A8999-9463-4B6F-9918-F95FD6C6B8FA}" srcOrd="0" destOrd="0" presId="urn:microsoft.com/office/officeart/2005/8/layout/vList5"/>
    <dgm:cxn modelId="{A4A97885-380B-4CD9-9B1F-F93B602AD407}" type="presParOf" srcId="{C9CC6C64-1621-4B47-8A26-1CB80025485A}" destId="{D6B588D8-782B-44A5-8B11-B75A56CF4AED}" srcOrd="1" destOrd="0" presId="urn:microsoft.com/office/officeart/2005/8/layout/vList5"/>
    <dgm:cxn modelId="{6A865AB1-A430-485B-87AC-7DE104FEEC98}" type="presParOf" srcId="{480AEA76-BF6F-4967-B552-8DB9DD57E4BE}" destId="{F6FFE464-AE4C-406D-9966-1270418F52BA}" srcOrd="3" destOrd="0" presId="urn:microsoft.com/office/officeart/2005/8/layout/vList5"/>
    <dgm:cxn modelId="{A0A4B702-F1EF-42C9-A788-01BBB839ABB9}" type="presParOf" srcId="{480AEA76-BF6F-4967-B552-8DB9DD57E4BE}" destId="{EFAC5203-B2AF-4F40-8AF5-728F8D81D69B}" srcOrd="4" destOrd="0" presId="urn:microsoft.com/office/officeart/2005/8/layout/vList5"/>
    <dgm:cxn modelId="{72C29D91-4E13-4D5D-AE67-CC00A3E3C69F}" type="presParOf" srcId="{EFAC5203-B2AF-4F40-8AF5-728F8D81D69B}" destId="{6E8CC4FA-D20E-4BC8-99C6-EC62404C6AD9}" srcOrd="0" destOrd="0" presId="urn:microsoft.com/office/officeart/2005/8/layout/vList5"/>
    <dgm:cxn modelId="{CA2DC880-1394-4025-AF39-A7EB76D3AD19}" type="presParOf" srcId="{EFAC5203-B2AF-4F40-8AF5-728F8D81D69B}" destId="{562700CE-6092-414B-A417-FDCF086B67FC}" srcOrd="1" destOrd="0" presId="urn:microsoft.com/office/officeart/2005/8/layout/vList5"/>
    <dgm:cxn modelId="{53B5AEE7-801C-4829-A3E9-CE7A253A7025}" type="presParOf" srcId="{480AEA76-BF6F-4967-B552-8DB9DD57E4BE}" destId="{02CA4065-FE6A-4B46-BCC9-04701320B286}" srcOrd="5" destOrd="0" presId="urn:microsoft.com/office/officeart/2005/8/layout/vList5"/>
    <dgm:cxn modelId="{4BBD2F23-7935-4295-8B65-E07151BCC881}" type="presParOf" srcId="{480AEA76-BF6F-4967-B552-8DB9DD57E4BE}" destId="{3C8BC43A-1354-4AB2-AE79-2720408C2B7C}" srcOrd="6" destOrd="0" presId="urn:microsoft.com/office/officeart/2005/8/layout/vList5"/>
    <dgm:cxn modelId="{B09E120E-2FB2-480C-9749-F569EDFA3808}" type="presParOf" srcId="{3C8BC43A-1354-4AB2-AE79-2720408C2B7C}" destId="{4A68E649-29D8-470C-8EB0-F8D1684FFAE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3D2D8-C703-4399-A29A-5BD28264D76F}">
      <dsp:nvSpPr>
        <dsp:cNvPr id="0" name=""/>
        <dsp:cNvSpPr/>
      </dsp:nvSpPr>
      <dsp:spPr>
        <a:xfrm>
          <a:off x="0" y="532218"/>
          <a:ext cx="807249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0A67C-8CAC-45D7-92C9-E387B07AE754}">
      <dsp:nvSpPr>
        <dsp:cNvPr id="0" name=""/>
        <dsp:cNvSpPr/>
      </dsp:nvSpPr>
      <dsp:spPr>
        <a:xfrm>
          <a:off x="384310" y="27892"/>
          <a:ext cx="7686204" cy="7109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13 общеобразовательных школ  /  4424 учащихся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19016" y="62598"/>
        <a:ext cx="7616792" cy="641553"/>
      </dsp:txXfrm>
    </dsp:sp>
    <dsp:sp modelId="{7B77B2D3-AC4E-4FD5-8F23-6A80FC07BE07}">
      <dsp:nvSpPr>
        <dsp:cNvPr id="0" name=""/>
        <dsp:cNvSpPr/>
      </dsp:nvSpPr>
      <dsp:spPr>
        <a:xfrm>
          <a:off x="0" y="1461075"/>
          <a:ext cx="807249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704927"/>
              <a:satOff val="-9783"/>
              <a:lumOff val="-95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E9CA7-9130-4F5E-99AD-DD4FFE50A91C}">
      <dsp:nvSpPr>
        <dsp:cNvPr id="0" name=""/>
        <dsp:cNvSpPr/>
      </dsp:nvSpPr>
      <dsp:spPr>
        <a:xfrm>
          <a:off x="384310" y="960618"/>
          <a:ext cx="7686204" cy="707097"/>
        </a:xfrm>
        <a:prstGeom prst="roundRect">
          <a:avLst/>
        </a:prstGeom>
        <a:solidFill>
          <a:schemeClr val="accent5">
            <a:hueOff val="2704927"/>
            <a:satOff val="-9783"/>
            <a:lumOff val="-95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17 дошкольных образовательных учреждений  /  2625 воспитанников 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18828" y="995136"/>
        <a:ext cx="7617168" cy="638061"/>
      </dsp:txXfrm>
    </dsp:sp>
    <dsp:sp modelId="{70F605D6-253A-4D6F-8075-FACD02ECFDF5}">
      <dsp:nvSpPr>
        <dsp:cNvPr id="0" name=""/>
        <dsp:cNvSpPr/>
      </dsp:nvSpPr>
      <dsp:spPr>
        <a:xfrm>
          <a:off x="0" y="2525071"/>
          <a:ext cx="807249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409854"/>
              <a:satOff val="-19565"/>
              <a:lumOff val="-19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7720-5E79-49A7-8FFB-CBA25C4862CD}">
      <dsp:nvSpPr>
        <dsp:cNvPr id="0" name=""/>
        <dsp:cNvSpPr/>
      </dsp:nvSpPr>
      <dsp:spPr>
        <a:xfrm>
          <a:off x="384310" y="1889475"/>
          <a:ext cx="7686204" cy="842235"/>
        </a:xfrm>
        <a:prstGeom prst="roundRect">
          <a:avLst/>
        </a:prstGeom>
        <a:solidFill>
          <a:schemeClr val="accent5">
            <a:hueOff val="5409854"/>
            <a:satOff val="-19565"/>
            <a:lumOff val="-19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2 учреждения дополнительного образования детей  /  1270 детей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25425" y="1930590"/>
        <a:ext cx="7603974" cy="760005"/>
      </dsp:txXfrm>
    </dsp:sp>
    <dsp:sp modelId="{550CF1A6-46A5-442A-9B40-934A3C090A78}">
      <dsp:nvSpPr>
        <dsp:cNvPr id="0" name=""/>
        <dsp:cNvSpPr/>
      </dsp:nvSpPr>
      <dsp:spPr>
        <a:xfrm>
          <a:off x="0" y="3532427"/>
          <a:ext cx="807249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114781"/>
              <a:satOff val="-29348"/>
              <a:lumOff val="-28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2F582-535D-4DDD-BA71-58540B81E228}">
      <dsp:nvSpPr>
        <dsp:cNvPr id="0" name=""/>
        <dsp:cNvSpPr/>
      </dsp:nvSpPr>
      <dsp:spPr>
        <a:xfrm>
          <a:off x="386289" y="2932890"/>
          <a:ext cx="7686204" cy="785595"/>
        </a:xfrm>
        <a:prstGeom prst="roundRect">
          <a:avLst/>
        </a:prstGeom>
        <a:solidFill>
          <a:schemeClr val="accent5">
            <a:hueOff val="8114781"/>
            <a:satOff val="-29348"/>
            <a:lumOff val="-286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ГБОУ «Кадетская школа-интернат имени Героя Российской Федерации А.Н. Рожкова» /  62  учащихся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24639" y="2971240"/>
        <a:ext cx="7609504" cy="708895"/>
      </dsp:txXfrm>
    </dsp:sp>
    <dsp:sp modelId="{4C2FD540-FAC1-43DB-8842-359EEF83A479}">
      <dsp:nvSpPr>
        <dsp:cNvPr id="0" name=""/>
        <dsp:cNvSpPr/>
      </dsp:nvSpPr>
      <dsp:spPr>
        <a:xfrm>
          <a:off x="0" y="4651703"/>
          <a:ext cx="807249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0819709"/>
              <a:satOff val="-39130"/>
              <a:lumOff val="-3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9CE69-E9C8-4058-9482-6CA709A9DEF8}">
      <dsp:nvSpPr>
        <dsp:cNvPr id="0" name=""/>
        <dsp:cNvSpPr/>
      </dsp:nvSpPr>
      <dsp:spPr>
        <a:xfrm>
          <a:off x="384310" y="3960827"/>
          <a:ext cx="7686204" cy="897516"/>
        </a:xfrm>
        <a:prstGeom prst="roundRect">
          <a:avLst/>
        </a:prstGeom>
        <a:solidFill>
          <a:schemeClr val="accent5">
            <a:hueOff val="10819709"/>
            <a:satOff val="-39130"/>
            <a:lumOff val="-3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ГКОУ «</a:t>
          </a:r>
          <a:r>
            <a:rPr lang="ru-RU" sz="1800" b="1" kern="1200" dirty="0" err="1" smtClean="0"/>
            <a:t>Золинская</a:t>
          </a:r>
          <a:r>
            <a:rPr lang="ru-RU" sz="1800" b="1" kern="1200" dirty="0" smtClean="0"/>
            <a:t> специальная (коррекционная) школа-интернат для детей-сирот и  детей, оставшихся без попечения родителей, с ограниченными возможностями в здоровья»  /  39 детей</a:t>
          </a:r>
          <a:endParaRPr lang="ru-RU" sz="1800" b="1" kern="1200" dirty="0"/>
        </a:p>
      </dsp:txBody>
      <dsp:txXfrm>
        <a:off x="428123" y="4004640"/>
        <a:ext cx="7598578" cy="809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FC244-ED69-47D4-A6B2-B62293ED3877}">
      <dsp:nvSpPr>
        <dsp:cNvPr id="0" name=""/>
        <dsp:cNvSpPr/>
      </dsp:nvSpPr>
      <dsp:spPr>
        <a:xfrm rot="5400000">
          <a:off x="5637197" y="-2312942"/>
          <a:ext cx="869033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0" kern="1200" dirty="0" smtClean="0"/>
            <a:t>«Разработка единых подходов к формированию независимой оценки качества образования в условиях преемственности уровней общего образования в реализации ФГОС»</a:t>
          </a:r>
          <a:endParaRPr lang="ru-RU" sz="1500" b="1" i="0" kern="1200" dirty="0"/>
        </a:p>
      </dsp:txBody>
      <dsp:txXfrm rot="-5400000">
        <a:off x="3214437" y="152241"/>
        <a:ext cx="5672131" cy="784187"/>
      </dsp:txXfrm>
    </dsp:sp>
    <dsp:sp modelId="{7430E2A3-9621-47ED-AC33-ED6281A64FDB}">
      <dsp:nvSpPr>
        <dsp:cNvPr id="0" name=""/>
        <dsp:cNvSpPr/>
      </dsp:nvSpPr>
      <dsp:spPr>
        <a:xfrm>
          <a:off x="0" y="1188"/>
          <a:ext cx="3214437" cy="10862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kern="1200" dirty="0" smtClean="0">
              <a:solidFill>
                <a:schemeClr val="accent2">
                  <a:lumMod val="75000"/>
                </a:schemeClr>
              </a:solidFill>
            </a:rPr>
            <a:t>МБДОУ № 1,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kern="1200" dirty="0" smtClean="0">
              <a:solidFill>
                <a:schemeClr val="accent2">
                  <a:lumMod val="75000"/>
                </a:schemeClr>
              </a:solidFill>
            </a:rPr>
            <a:t>МБОУ НШ № 12,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0" kern="1200" dirty="0" smtClean="0">
              <a:solidFill>
                <a:schemeClr val="accent2">
                  <a:lumMod val="75000"/>
                </a:schemeClr>
              </a:solidFill>
            </a:rPr>
            <a:t>МАОУ СШ № 3</a:t>
          </a:r>
          <a:endParaRPr lang="ru-RU" sz="2000" b="1" i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3028" y="54216"/>
        <a:ext cx="3108381" cy="980236"/>
      </dsp:txXfrm>
    </dsp:sp>
    <dsp:sp modelId="{D6B588D8-782B-44A5-8B11-B75A56CF4AED}">
      <dsp:nvSpPr>
        <dsp:cNvPr id="0" name=""/>
        <dsp:cNvSpPr/>
      </dsp:nvSpPr>
      <dsp:spPr>
        <a:xfrm rot="5400000">
          <a:off x="5479613" y="-1126519"/>
          <a:ext cx="1172343" cy="57089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/>
            <a:t>«Создание и апробация модели </a:t>
          </a:r>
          <a:r>
            <a:rPr lang="ru-RU" sz="1600" b="1" i="0" kern="1200" dirty="0" err="1" smtClean="0"/>
            <a:t>квалитологической</a:t>
          </a:r>
          <a:r>
            <a:rPr lang="ru-RU" sz="1600" b="1" i="0" kern="1200" dirty="0" smtClean="0"/>
            <a:t> компетентности педагога начальной школы» </a:t>
          </a:r>
          <a:endParaRPr lang="ru-RU" sz="1600" b="1" i="0" kern="1200" dirty="0"/>
        </a:p>
      </dsp:txBody>
      <dsp:txXfrm rot="-5400000">
        <a:off x="3211298" y="1199025"/>
        <a:ext cx="5651745" cy="1057885"/>
      </dsp:txXfrm>
    </dsp:sp>
    <dsp:sp modelId="{702A8999-9463-4B6F-9918-F95FD6C6B8FA}">
      <dsp:nvSpPr>
        <dsp:cNvPr id="0" name=""/>
        <dsp:cNvSpPr/>
      </dsp:nvSpPr>
      <dsp:spPr>
        <a:xfrm>
          <a:off x="0" y="1184821"/>
          <a:ext cx="3211298" cy="10862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0" kern="1200" dirty="0" smtClean="0">
              <a:solidFill>
                <a:schemeClr val="accent2">
                  <a:lumMod val="75000"/>
                </a:schemeClr>
              </a:solidFill>
            </a:rPr>
            <a:t>МБОУ СШ № 9</a:t>
          </a:r>
          <a:endParaRPr lang="ru-RU" sz="2400" b="1" i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3028" y="1237849"/>
        <a:ext cx="3105242" cy="980236"/>
      </dsp:txXfrm>
    </dsp:sp>
    <dsp:sp modelId="{562700CE-6092-414B-A417-FDCF086B67FC}">
      <dsp:nvSpPr>
        <dsp:cNvPr id="0" name=""/>
        <dsp:cNvSpPr/>
      </dsp:nvSpPr>
      <dsp:spPr>
        <a:xfrm rot="5400000">
          <a:off x="5637197" y="54322"/>
          <a:ext cx="869033" cy="571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/>
            <a:t>«Разработка и апробация учебно-методического сопровождения к новой учебной программе «Экономика 5-9 классы» </a:t>
          </a:r>
          <a:endParaRPr lang="ru-RU" sz="1600" b="1" i="0" kern="1200" dirty="0"/>
        </a:p>
      </dsp:txBody>
      <dsp:txXfrm rot="-5400000">
        <a:off x="3214437" y="2519506"/>
        <a:ext cx="5672131" cy="784187"/>
      </dsp:txXfrm>
    </dsp:sp>
    <dsp:sp modelId="{6E8CC4FA-D20E-4BC8-99C6-EC62404C6AD9}">
      <dsp:nvSpPr>
        <dsp:cNvPr id="0" name=""/>
        <dsp:cNvSpPr/>
      </dsp:nvSpPr>
      <dsp:spPr>
        <a:xfrm>
          <a:off x="0" y="2368454"/>
          <a:ext cx="3214437" cy="10862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0" kern="1200" dirty="0" smtClean="0">
              <a:solidFill>
                <a:schemeClr val="accent2">
                  <a:lumMod val="75000"/>
                </a:schemeClr>
              </a:solidFill>
            </a:rPr>
            <a:t>МАОУ СШ № 3</a:t>
          </a:r>
          <a:endParaRPr lang="ru-RU" sz="2400" b="1" i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3028" y="2421482"/>
        <a:ext cx="3108381" cy="980236"/>
      </dsp:txXfrm>
    </dsp:sp>
    <dsp:sp modelId="{4A68E649-29D8-470C-8EB0-F8D1684FFAE6}">
      <dsp:nvSpPr>
        <dsp:cNvPr id="0" name=""/>
        <dsp:cNvSpPr/>
      </dsp:nvSpPr>
      <dsp:spPr>
        <a:xfrm>
          <a:off x="0" y="3509060"/>
          <a:ext cx="3214437" cy="10862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accent2">
                  <a:lumMod val="75000"/>
                </a:schemeClr>
              </a:solidFill>
            </a:rPr>
            <a:t>МАОУ «Гимназия № 1»</a:t>
          </a:r>
          <a:endParaRPr lang="ru-RU" sz="2000" b="1" i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3028" y="3562088"/>
        <a:ext cx="3108381" cy="98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60DD4-056E-442C-8AEC-F7FD70BEF3A1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4EBB6-4EEA-4D76-B2CF-87D2248A6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835" cy="493554"/>
          </a:xfrm>
          <a:prstGeom prst="rect">
            <a:avLst/>
          </a:prstGeom>
        </p:spPr>
        <p:txBody>
          <a:bodyPr vert="horz" lIns="90781" tIns="45391" rIns="90781" bIns="45391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343" y="1"/>
            <a:ext cx="2919834" cy="493554"/>
          </a:xfrm>
          <a:prstGeom prst="rect">
            <a:avLst/>
          </a:prstGeom>
        </p:spPr>
        <p:txBody>
          <a:bodyPr vert="horz" lIns="90781" tIns="45391" rIns="90781" bIns="45391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5842E77-E279-402B-832F-E59069748D02}" type="datetimeFigureOut">
              <a:rPr lang="ru-RU"/>
              <a:pPr>
                <a:defRPr/>
              </a:pPr>
              <a:t>15.09.2017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1" tIns="45391" rIns="90781" bIns="4539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053" y="4687967"/>
            <a:ext cx="5387658" cy="4441984"/>
          </a:xfrm>
          <a:prstGeom prst="rect">
            <a:avLst/>
          </a:prstGeom>
        </p:spPr>
        <p:txBody>
          <a:bodyPr vert="horz" lIns="90781" tIns="45391" rIns="90781" bIns="4539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47"/>
            <a:ext cx="2919835" cy="493553"/>
          </a:xfrm>
          <a:prstGeom prst="rect">
            <a:avLst/>
          </a:prstGeom>
        </p:spPr>
        <p:txBody>
          <a:bodyPr vert="horz" lIns="90781" tIns="45391" rIns="90781" bIns="45391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343" y="9374347"/>
            <a:ext cx="2919834" cy="493553"/>
          </a:xfrm>
          <a:prstGeom prst="rect">
            <a:avLst/>
          </a:prstGeom>
        </p:spPr>
        <p:txBody>
          <a:bodyPr vert="horz" lIns="90781" tIns="45391" rIns="90781" bIns="45391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2A1D7B6-BCDA-4ECD-83CF-9085BF6AE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50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400">
              <a:cs typeface="Arial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cs typeface="Arial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Arial" pitchFamily="34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>
                <a:cs typeface="Arial" pitchFamily="34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Arial" pitchFamily="34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Arial" pitchFamily="34" charset="0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2ECDF0-F9F7-40BA-BCD0-F08A071E2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EA67D-40C0-41A1-9289-6F07B34F9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C2F93-7EC7-419A-A14C-CEEF22013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78D6-57D3-4263-994A-F00D2EEF7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2F482-E289-41C3-A622-BF8601C97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D5C1B-E454-4D44-A7ED-5A707EF26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C767B-BEB8-48BA-8FDB-D8EF4E167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6A746-3FC2-4DB7-9699-6602D676B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B057-FBC8-4DDE-B1CA-542287326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0165E-0641-41DD-A0D8-28FBC15AD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40337-B81E-45D6-BCF6-451C641A7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FFFFCC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9D12D4E-89A5-40A4-BD30-50C4761B9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Arial" pitchFamily="34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285720" y="2215685"/>
            <a:ext cx="86439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/>
              <a:t>ВЗАИМОДЕЙСТВИЕ ОТДЕЛА ОБРАЗОВАНИЯ И ОБЩЕСТВЕННОГО СОВЕТА ПО НЕЗАВИСИМОЙ ОЦЕНКЕ КАЧЕСТВА РАБОТЫ ОБРАЗОВАТЕЛЬНЫХ ОРГАНИЗАЦИЙ – НЕОБХОДИМОЕ УСЛОВИЕ ПОВЫШЕНИЯ КАЧЕСТВА ОБРАЗОВАТЕЛЬНЫХ </a:t>
            </a:r>
            <a:r>
              <a:rPr lang="ru-RU" sz="2400" b="1" dirty="0" smtClean="0"/>
              <a:t>УСЛУГ</a:t>
            </a:r>
          </a:p>
          <a:p>
            <a:pPr algn="ctr"/>
            <a:endParaRPr lang="ru-RU" sz="2400" b="1" dirty="0"/>
          </a:p>
          <a:p>
            <a:pPr algn="ctr"/>
            <a:endParaRPr lang="ru-RU" b="1" dirty="0"/>
          </a:p>
          <a:p>
            <a:pPr lvl="8"/>
            <a:r>
              <a:rPr lang="ru-RU" b="1" dirty="0" smtClean="0"/>
              <a:t>Павлова Ольга Викторовна,</a:t>
            </a:r>
          </a:p>
          <a:p>
            <a:pPr lvl="8"/>
            <a:r>
              <a:rPr lang="ru-RU" b="1" dirty="0"/>
              <a:t>з</a:t>
            </a:r>
            <a:r>
              <a:rPr lang="ru-RU" b="1" dirty="0" smtClean="0"/>
              <a:t>аместитель начальника Отдела образования </a:t>
            </a:r>
          </a:p>
          <a:p>
            <a:pPr lvl="8"/>
            <a:r>
              <a:rPr lang="ru-RU" b="1" dirty="0" smtClean="0"/>
              <a:t>управления образования, культуры, спорта и молодежной политики администрации Володарского муниципального района</a:t>
            </a:r>
            <a:endParaRPr lang="ru-RU" b="1" dirty="0"/>
          </a:p>
          <a:p>
            <a:pPr algn="r" eaLnBrk="0" hangingPunct="0"/>
            <a:r>
              <a:rPr lang="ru-RU" sz="2800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2800" i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14356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cs typeface="Times New Roman" pitchFamily="18" charset="0"/>
              </a:rPr>
              <a:t>Отдел образования управления образования, культуры, спорта и молодежной политики  администрации </a:t>
            </a:r>
            <a:endParaRPr lang="ru-RU" sz="2000" b="1" i="1" dirty="0" smtClean="0"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cs typeface="Times New Roman" pitchFamily="18" charset="0"/>
              </a:rPr>
              <a:t>Володарского </a:t>
            </a:r>
            <a:r>
              <a:rPr lang="ru-RU" sz="2000" b="1" i="1" dirty="0">
                <a:cs typeface="Times New Roman" pitchFamily="18" charset="0"/>
              </a:rPr>
              <a:t>муниципального </a:t>
            </a:r>
            <a:r>
              <a:rPr lang="ru-RU" sz="2000" b="1" i="1" dirty="0" smtClean="0">
                <a:cs typeface="Times New Roman" pitchFamily="18" charset="0"/>
              </a:rPr>
              <a:t>района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712968" cy="1671464"/>
          </a:xfrm>
        </p:spPr>
        <p:txBody>
          <a:bodyPr anchor="ctr"/>
          <a:lstStyle/>
          <a:p>
            <a:pPr algn="ctr"/>
            <a:r>
              <a:rPr lang="ru-RU" sz="2400" b="1" dirty="0" smtClean="0"/>
              <a:t>Общественный совет по формированию независимой оценки качества работы муниципальных образовательных организаций Володарского муниципального района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1026" name="Picture 2" descr="C:\Users\73B5~1\AppData\Local\Temp\Rar$DI09.447\20140221_111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8" y="2852936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3B5~1\AppData\Local\Temp\Rar$DI19.731\DSCN04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00" y="2300721"/>
            <a:ext cx="1913117" cy="255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3B5~1\AppData\Local\Temp\Rar$DI35.733\DSC_01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3403049" cy="226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2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Областные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инновационные площадки 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82100277"/>
              </p:ext>
            </p:extLst>
          </p:nvPr>
        </p:nvGraphicFramePr>
        <p:xfrm>
          <a:off x="107504" y="1928802"/>
          <a:ext cx="8928992" cy="459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4"/>
          <p:cNvGrpSpPr/>
          <p:nvPr/>
        </p:nvGrpSpPr>
        <p:grpSpPr>
          <a:xfrm>
            <a:off x="3428992" y="5572039"/>
            <a:ext cx="5607504" cy="949784"/>
            <a:chOff x="3086121" y="2190096"/>
            <a:chExt cx="5607504" cy="768350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5400000">
              <a:off x="5505698" y="-229481"/>
              <a:ext cx="768350" cy="560750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3086121" y="2190096"/>
              <a:ext cx="5607504" cy="693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500" b="1" dirty="0" smtClean="0"/>
                <a:t>«Модель оперативного управления для устойчивого развития образовательной организации» и «Разработка и апробация программно-методического обеспечения подготовки детей к обучению в школе в соответствии с ФГОС ДО и ФГОС НОО»</a:t>
              </a:r>
              <a:endParaRPr lang="ru-RU" sz="1500" b="1" kern="12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14356"/>
            <a:ext cx="7072362" cy="96677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Всероссийские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проверочные работы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F:\авг.журнал 2017\фото\фото с сайта\VPR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9" y="555921"/>
            <a:ext cx="2000232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357158" y="1785926"/>
            <a:ext cx="84296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 smtClean="0"/>
              <a:t>Результаты апробации Всероссийских проверочных работ </a:t>
            </a:r>
            <a:endParaRPr lang="ru-RU" dirty="0" smtClean="0"/>
          </a:p>
          <a:p>
            <a:pPr algn="ctr"/>
            <a:r>
              <a:rPr lang="ru-RU" b="1" dirty="0" smtClean="0"/>
              <a:t>учащимися 5-х классов школ Володарского муниципального района </a:t>
            </a:r>
            <a:endParaRPr lang="ru-RU" dirty="0" smtClean="0"/>
          </a:p>
          <a:p>
            <a:pPr algn="ctr"/>
            <a:r>
              <a:rPr lang="ru-RU" b="1" dirty="0" smtClean="0"/>
              <a:t>в сравнении с показателями по России и Нижегородской области (%)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786058"/>
            <a:ext cx="1626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Русский язык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2786058"/>
            <a:ext cx="148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Математика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4572008"/>
            <a:ext cx="107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История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786710" y="4643446"/>
            <a:ext cx="118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Биология</a:t>
            </a:r>
            <a:endParaRPr lang="ru-RU" b="1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82"/>
            <a:ext cx="507209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496"/>
            <a:ext cx="4214842" cy="178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857496"/>
            <a:ext cx="3571900" cy="183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500570"/>
            <a:ext cx="4143404" cy="178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572008"/>
            <a:ext cx="3786214" cy="1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071678"/>
            <a:ext cx="857256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1785926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194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Результаты предметных олимпиад муниципального этапа всероссийской олимпиады школьников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357554" y="500042"/>
            <a:ext cx="54721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93366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Всероссийская олимпиада школьников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G:\авг.журнал 2017\фото\фото с сайта\olimp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300039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2" y="5143512"/>
          <a:ext cx="8001057" cy="1521891"/>
        </p:xfrm>
        <a:graphic>
          <a:graphicData uri="http://schemas.openxmlformats.org/drawingml/2006/table">
            <a:tbl>
              <a:tblPr/>
              <a:tblGrid>
                <a:gridCol w="2255364"/>
                <a:gridCol w="1914998"/>
                <a:gridCol w="1914998"/>
                <a:gridCol w="1915697"/>
              </a:tblGrid>
              <a:tr h="35719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Учебный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Участники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регионального этапа (заочно)</a:t>
                      </a: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Участники регионального этапа (очно)</a:t>
                      </a: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Призёры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регионального  этапа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2014-2015 учебный год</a:t>
                      </a: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2015-2016 учебный год</a:t>
                      </a: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2016-2017 учебный год</a:t>
                      </a: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7509" marR="575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500034" y="4857760"/>
            <a:ext cx="835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Участие в региональном этапе  Всероссийской олимпиады школьников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19787531"/>
              </p:ext>
            </p:extLst>
          </p:nvPr>
        </p:nvGraphicFramePr>
        <p:xfrm>
          <a:off x="214282" y="3470790"/>
          <a:ext cx="4933782" cy="3387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28837189"/>
              </p:ext>
            </p:extLst>
          </p:nvPr>
        </p:nvGraphicFramePr>
        <p:xfrm>
          <a:off x="4357686" y="2114706"/>
          <a:ext cx="4600575" cy="283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88857" y="3789040"/>
            <a:ext cx="448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«Путь в науку» (учащиеся 5-11 классов)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1745375"/>
            <a:ext cx="475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«Я – исследователь» (младшие школьники)</a:t>
            </a:r>
            <a:endParaRPr lang="ru-RU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851920" y="500042"/>
            <a:ext cx="49777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Межшкольное научное общество учащихся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 descr="G:\авг.журнал 2017\фото\фото с сайта\2 (30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2" y="903781"/>
            <a:ext cx="3577343" cy="242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7041" name="Picture 1" descr="D:\ФОТО\МШНО_2017\DSC_01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06264"/>
            <a:ext cx="3445971" cy="229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sz="1600" b="1" dirty="0"/>
              <a:t>ПОКАЗАТЕЛИ,</a:t>
            </a:r>
            <a:br>
              <a:rPr lang="ru-RU" sz="1600" b="1" dirty="0"/>
            </a:br>
            <a:r>
              <a:rPr lang="ru-RU" sz="1600" b="1" dirty="0"/>
              <a:t>ХАРАКТЕРИЗУЮЩИЕ ОБЩИЕ КРИТЕРИИ ОЦЕНКИ КАЧЕСТВА</a:t>
            </a:r>
            <a:br>
              <a:rPr lang="ru-RU" sz="1600" b="1" dirty="0"/>
            </a:br>
            <a:r>
              <a:rPr lang="ru-RU" sz="1600" b="1" dirty="0"/>
              <a:t>ОБРАЗОВАТЕЛЬНОЙ ДЕЯТЕЛЬНОСТИ </a:t>
            </a:r>
            <a:r>
              <a:rPr lang="ru-RU" sz="1600" b="1" dirty="0" smtClean="0"/>
              <a:t>ОРГАНИЗАЦИЙ</a:t>
            </a:r>
            <a:endParaRPr lang="ru-RU" sz="16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723824"/>
              </p:ext>
            </p:extLst>
          </p:nvPr>
        </p:nvGraphicFramePr>
        <p:xfrm>
          <a:off x="-4" y="1340769"/>
          <a:ext cx="9144008" cy="57927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23532"/>
                <a:gridCol w="4536504"/>
                <a:gridCol w="928578"/>
                <a:gridCol w="336782"/>
                <a:gridCol w="251551"/>
                <a:gridCol w="251551"/>
                <a:gridCol w="251551"/>
                <a:gridCol w="251551"/>
                <a:gridCol w="251551"/>
                <a:gridCol w="251551"/>
                <a:gridCol w="251551"/>
                <a:gridCol w="251551"/>
                <a:gridCol w="251551"/>
                <a:gridCol w="251551"/>
                <a:gridCol w="251551"/>
                <a:gridCol w="251551"/>
              </a:tblGrid>
              <a:tr h="535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N п/п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Показатели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Единица </a:t>
                      </a:r>
                      <a:r>
                        <a:rPr lang="ru-RU" sz="900" b="1" dirty="0" smtClean="0">
                          <a:effectLst/>
                        </a:rPr>
                        <a:t>измерения (баллы)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№4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 12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</a:tr>
              <a:tr h="377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I.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Показатели, характеризующие общий критерий оценки качества образовательной деятельности организаций, осуществляющих образовательную деятельность, касающийся открытости и доступности информации об организациях, осуществляющих образовательную </a:t>
                      </a:r>
                      <a:r>
                        <a:rPr lang="ru-RU" sz="900" b="1" dirty="0" smtClean="0">
                          <a:effectLst/>
                        </a:rPr>
                        <a:t>деятельность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1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1.1.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Полнота и актуальность информации об организации, осуществляющей образовательную деятельность (далее - организация), и ее деятельности, размещенной на официальном сайте организации в информационно-телекоммуникационной сети "Интернет" (далее - сеть Интернет) (для государственных (муниципальных) организаций - информации, размещенной в том числе на официальном сайте в сети Интернет www.bus.gov.ru)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0-10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</a:tr>
              <a:tr h="377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1.2.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Наличие на официальном сайте организации в сети Интернет сведений о педагогических работниках организации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0-10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</a:tr>
              <a:tr h="693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1.3.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Доступность взаимодействия с получателями образовательных услуг по телефону, по электронной почте, с помощью электронных сервисов, предоставляемых на официальном сайте организации в сети Интернет, в том числе наличие возможности внесения предложений, направленных на улучшение работы организации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0-10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</a:tr>
              <a:tr h="535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1.4.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Доступность сведений о ходе рассмотрения обращений граждан, поступивших в организацию от получателей образовательных услуг (по телефону, по электронной почте, с помощью электронных сервисов, доступных на официальном сайте организации)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0-10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</a:tr>
              <a:tr h="377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II.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Показатели, характеризующие общий критерий оценки качества образовательной деятельности организаций, осуществляющих образовательную деятельность, касающийся комфортности условий, в которых осуществляется образовательная </a:t>
                      </a:r>
                      <a:r>
                        <a:rPr lang="ru-RU" sz="900" b="1" dirty="0" smtClean="0">
                          <a:effectLst/>
                        </a:rPr>
                        <a:t>деятельность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2.1.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Материально-техническое и информационное обеспечение </a:t>
                      </a:r>
                      <a:r>
                        <a:rPr lang="ru-RU" sz="900" dirty="0" smtClean="0">
                          <a:effectLst/>
                        </a:rPr>
                        <a:t>организации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0-10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</a:tr>
              <a:tr h="377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2.2.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Наличие необходимых условий для охраны и укрепления здоровья, организации питания </a:t>
                      </a:r>
                      <a:r>
                        <a:rPr lang="ru-RU" sz="900" dirty="0" smtClean="0">
                          <a:effectLst/>
                        </a:rPr>
                        <a:t>обучающихся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0-10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</a:tr>
              <a:tr h="238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2.3.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Условия для индивидуальной работы с </a:t>
                      </a:r>
                      <a:r>
                        <a:rPr lang="ru-RU" sz="900" dirty="0" smtClean="0">
                          <a:effectLst/>
                        </a:rPr>
                        <a:t>обучающимися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0-10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</a:tr>
              <a:tr h="236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2.4.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Наличие дополнительных образовательных </a:t>
                      </a:r>
                      <a:r>
                        <a:rPr lang="ru-RU" sz="900" dirty="0" smtClean="0">
                          <a:effectLst/>
                        </a:rPr>
                        <a:t>программ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0-10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</a:tr>
              <a:tr h="851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2.5.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Наличие возможности развития творческих способностей и интересов обучающихся, включая их участие в конкурсах и олимпиадах (в том числе во всероссийских и международных), выставках, смотрах, физкультурных мероприятиях, спортивных мероприятиях, в том числе в официальных спортивных соревнованиях, и других массовых </a:t>
                      </a:r>
                      <a:r>
                        <a:rPr lang="ru-RU" sz="900" dirty="0" smtClean="0">
                          <a:effectLst/>
                        </a:rPr>
                        <a:t>мероприятиях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0-10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1538" marR="21538" marT="35434" marB="354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9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sz="1600" b="1" dirty="0"/>
              <a:t>ПОКАЗАТЕЛИ,</a:t>
            </a:r>
            <a:br>
              <a:rPr lang="ru-RU" sz="1600" b="1" dirty="0"/>
            </a:br>
            <a:r>
              <a:rPr lang="ru-RU" sz="1600" b="1" dirty="0"/>
              <a:t>ХАРАКТЕРИЗУЮЩИЕ ОБЩИЕ КРИТЕРИИ ОЦЕНКИ КАЧЕСТВА</a:t>
            </a:r>
            <a:br>
              <a:rPr lang="ru-RU" sz="1600" b="1" dirty="0"/>
            </a:br>
            <a:r>
              <a:rPr lang="ru-RU" sz="1600" b="1" dirty="0"/>
              <a:t>ОБРАЗОВАТЕЛЬНОЙ ДЕЯТЕЛЬНОСТИ </a:t>
            </a:r>
            <a:r>
              <a:rPr lang="ru-RU" sz="1600" b="1" dirty="0" smtClean="0"/>
              <a:t>ОРГАНИЗАЦИЙ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323731"/>
              </p:ext>
            </p:extLst>
          </p:nvPr>
        </p:nvGraphicFramePr>
        <p:xfrm>
          <a:off x="107506" y="1412777"/>
          <a:ext cx="8928985" cy="544522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50813"/>
                <a:gridCol w="3797657"/>
                <a:gridCol w="1404032"/>
                <a:gridCol w="328863"/>
                <a:gridCol w="245635"/>
                <a:gridCol w="245635"/>
                <a:gridCol w="245635"/>
                <a:gridCol w="245635"/>
                <a:gridCol w="245635"/>
                <a:gridCol w="245635"/>
                <a:gridCol w="245635"/>
                <a:gridCol w="245635"/>
                <a:gridCol w="245635"/>
                <a:gridCol w="245635"/>
                <a:gridCol w="245635"/>
                <a:gridCol w="245635"/>
              </a:tblGrid>
              <a:tr h="50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N п/п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Показатели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Единица измерения (значение показателя)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 12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</a:tr>
              <a:tr h="441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2.6.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Наличие возможности оказания психолого-педагогической, медицинской и социальной </a:t>
                      </a:r>
                      <a:r>
                        <a:rPr lang="ru-RU" sz="900">
                          <a:effectLst/>
                        </a:rPr>
                        <a:t>помощи </a:t>
                      </a:r>
                      <a:r>
                        <a:rPr lang="ru-RU" sz="900" smtClean="0">
                          <a:effectLst/>
                        </a:rPr>
                        <a:t>обучающимся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smtClean="0">
                          <a:effectLst/>
                        </a:rPr>
                        <a:t>Баллы (от 0 до 10)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</a:tr>
              <a:tr h="39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2.7.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Наличие условий организации обучения и воспитания обучающихся с ограниченными возможностями здоровья и инвалидов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Баллы (от 0 до 10)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</a:tr>
              <a:tr h="39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III.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Показатели, характеризующие общий критерий оценки качества образовательной деятельности организаций, осуществляющих образовательную деятельность, касающийся доброжелательности, вежливости, компетентности </a:t>
                      </a:r>
                      <a:r>
                        <a:rPr lang="ru-RU" sz="900" b="1" dirty="0" smtClean="0">
                          <a:effectLst/>
                        </a:rPr>
                        <a:t>работников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3.1.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получателей образовательных услуг, положительно оценивающих доброжелательность и вежливость работников организации от общего числа опрошенных получателей образовательных услуг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Проценты (от 0 до 100)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</a:tr>
              <a:tr h="564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3.2.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получателей образовательных услуг, удовлетворенных компетентностью работников организации, от общего числа опрошенных получателей образовательных услуг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Проценты (от 0 до 100)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</a:tr>
              <a:tr h="50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IV.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Показатели, характеризующие общий критерий оценки качества образовательной деятельности организаций, осуществляющих образовательную деятельность, касающиеся удовлетворенности качеством образовательной деятельности организаций 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2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4.1.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получателей образовательных услуг, удовлетворенных материально-техническим обеспечением организации, от общего числа опрошенных получателей образовательных услуг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Проценты (от 0 до 100)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</a:tr>
              <a:tr h="630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4.2.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получателей образовательных услуг, удовлетворенных качеством предоставляемых образовательных услуг, от общего числа опрошенных получателей образовательных услуг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Проценты (от 0 до 100)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</a:tr>
              <a:tr h="687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4.3.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получателей образовательных услуг, которые готовы рекомендовать организацию родственникам и знакомым, от общего числа опрошенных получателей образовательных услуг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Проценты (от 0 до 100)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2968" marR="12968" marT="21335" marB="2133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6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712968" cy="1143000"/>
          </a:xfrm>
        </p:spPr>
        <p:txBody>
          <a:bodyPr anchor="t"/>
          <a:lstStyle/>
          <a:p>
            <a:pPr algn="ctr"/>
            <a:r>
              <a:rPr lang="ru-RU" sz="1700" b="1" dirty="0"/>
              <a:t>Результаты анкетирования обучающихся 9-11 классов и родителей 3</a:t>
            </a:r>
            <a:r>
              <a:rPr lang="ru-RU" sz="1700" b="1" dirty="0" smtClean="0"/>
              <a:t>, 5, 9, 11 классов «</a:t>
            </a:r>
            <a:r>
              <a:rPr lang="ru-RU" sz="1700" b="1" dirty="0"/>
              <a:t>Удовлетворенность качеством предоставления общего образования в ОУ» </a:t>
            </a:r>
            <a:r>
              <a:rPr lang="ru-RU" sz="1700" b="1" dirty="0" smtClean="0"/>
              <a:t>(%)</a:t>
            </a:r>
            <a:endParaRPr lang="ru-RU" sz="17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069837"/>
              </p:ext>
            </p:extLst>
          </p:nvPr>
        </p:nvGraphicFramePr>
        <p:xfrm>
          <a:off x="107500" y="1196754"/>
          <a:ext cx="8929000" cy="54628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241130"/>
                <a:gridCol w="546455"/>
                <a:gridCol w="546455"/>
                <a:gridCol w="546455"/>
                <a:gridCol w="546455"/>
                <a:gridCol w="546455"/>
                <a:gridCol w="546455"/>
                <a:gridCol w="567884"/>
                <a:gridCol w="567884"/>
                <a:gridCol w="546455"/>
                <a:gridCol w="567884"/>
                <a:gridCol w="567884"/>
                <a:gridCol w="546455"/>
                <a:gridCol w="546455"/>
                <a:gridCol w="498239"/>
              </a:tblGrid>
              <a:tr h="548711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/>
                          </a:solidFill>
                          <a:effectLst/>
                        </a:rPr>
                        <a:t>Условия обслуживания</a:t>
                      </a:r>
                      <a:endParaRPr lang="ru-RU" sz="105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МБОУ СШ № 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МБОУ СШ № 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МБОУ СШ № 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МБОУ СШ № 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МБОУ СШ № 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МБОУ СШ № 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МАОУ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СШ № 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МАОУ СШ № 10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МБОУ НШ № 12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МАОУ СШ № 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МАОУ «Гимназия №1»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МБОУ СШ № 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МБОУ ОШ № 12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Итого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(%)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/>
                </a:tc>
              </a:tr>
              <a:tr h="329226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dirty="0" smtClean="0">
                          <a:effectLst/>
                        </a:rPr>
                        <a:t>удовлетворяют (%)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</a:rPr>
                        <a:t>77,4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78,6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84,2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53,1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67,7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40,9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53,2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76.9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79,7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72,5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85,7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69,9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</a:tr>
              <a:tr h="33620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effectLst/>
                        </a:rPr>
                        <a:t>удовлетворяют </a:t>
                      </a:r>
                      <a:r>
                        <a:rPr lang="ru-RU" sz="900" dirty="0" smtClean="0">
                          <a:effectLst/>
                        </a:rPr>
                        <a:t>частично (%)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14,2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18,8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15,7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46,8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46,8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19,6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26,4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14,2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29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</a:tr>
              <a:tr h="438970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effectLst/>
                        </a:rPr>
                        <a:t>не </a:t>
                      </a:r>
                      <a:r>
                        <a:rPr lang="ru-RU" sz="900" dirty="0" smtClean="0">
                          <a:effectLst/>
                        </a:rPr>
                        <a:t>удовлетворяют (%)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1,7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2,4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0,6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0,9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1,1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</a:tr>
              <a:tr h="548711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2"/>
                          </a:solidFill>
                          <a:effectLst/>
                        </a:rPr>
                        <a:t>Учебно-образовательные мероприятия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 hMerge="1"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</a:tr>
              <a:tr h="228004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effectLst/>
                        </a:rPr>
                        <a:t>удовлетворяют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90,3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86,9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75,4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66,6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81,7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72,2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51,3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79,2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79,7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81,3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85,7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+mn-ea"/>
                        </a:rPr>
                        <a:t>73,4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</a:tr>
              <a:tr h="329226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effectLst/>
                        </a:rPr>
                        <a:t>удовлетворяют частично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9,6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11,3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24,5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36,1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12,8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27,7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49,3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20,8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18,6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14,2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+mn-ea"/>
                        </a:rPr>
                        <a:t>26,1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</a:tr>
              <a:tr h="329226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effectLst/>
                        </a:rPr>
                        <a:t>не удовлетворяют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1,7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3,4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0,5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</a:tr>
              <a:tr h="329226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2"/>
                          </a:solidFill>
                          <a:effectLst/>
                        </a:rPr>
                        <a:t>Нормативы потребления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 hMerge="1"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</a:tr>
              <a:tr h="228004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effectLst/>
                        </a:rPr>
                        <a:t>удовлетворяют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62,9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65,9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72,8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91,4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63,3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36,8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91,5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65,5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82,4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77,4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85,7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+mn-ea"/>
                        </a:rPr>
                        <a:t>71,6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</a:tr>
              <a:tr h="329226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effectLst/>
                        </a:rPr>
                        <a:t>удовлетворяют частично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33,8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31,8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18,8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41,6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24,2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33,3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33,5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16,9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14,2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26,1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</a:tr>
              <a:tr h="329226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effectLst/>
                        </a:rPr>
                        <a:t>не удовлетворяют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2,3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2,8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3,3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13,1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0,9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0,6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2,3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</a:tr>
              <a:tr h="272420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bg2"/>
                          </a:solidFill>
                          <a:effectLst/>
                        </a:rPr>
                        <a:t>Требования </a:t>
                      </a:r>
                      <a:r>
                        <a:rPr lang="ru-RU" sz="1050" dirty="0">
                          <a:solidFill>
                            <a:schemeClr val="bg2"/>
                          </a:solidFill>
                          <a:effectLst/>
                        </a:rPr>
                        <a:t>к </a:t>
                      </a:r>
                      <a:r>
                        <a:rPr lang="ru-RU" sz="1050" dirty="0" smtClean="0">
                          <a:solidFill>
                            <a:schemeClr val="bg2"/>
                          </a:solidFill>
                          <a:effectLst/>
                        </a:rPr>
                        <a:t>персоналу</a:t>
                      </a: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 hMerge="1"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</a:tr>
              <a:tr h="228004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effectLst/>
                        </a:rPr>
                        <a:t>удовлетворяют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93,5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81,2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81,1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76,6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54,1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83,3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78,3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58,8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95,2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+mn-ea"/>
                        </a:rPr>
                        <a:t>82,1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</a:tr>
              <a:tr h="329226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effectLst/>
                        </a:rPr>
                        <a:t>удовлетворяют частично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6,4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16,4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16,3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0,1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15,5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37,5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16,6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19,5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35,2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4,7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14,9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</a:tr>
              <a:tr h="329226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effectLst/>
                        </a:rPr>
                        <a:t>не удовлетворяют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2,4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2,7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7,7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13,2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5,8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2,9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008" marR="3000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03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3929058" cy="9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0" name="Picture 6" descr="https://upload.wikimedia.org/wikipedia/commons/8/86/Logo_ng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571480"/>
            <a:ext cx="2000264" cy="1100144"/>
          </a:xfrm>
          <a:prstGeom prst="rect">
            <a:avLst/>
          </a:prstGeom>
          <a:noFill/>
        </p:spPr>
      </p:pic>
      <p:pic>
        <p:nvPicPr>
          <p:cNvPr id="67592" name="Picture 8" descr="Дзержинский филиал РАНХиГ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785794"/>
            <a:ext cx="3143240" cy="953451"/>
          </a:xfrm>
          <a:prstGeom prst="rect">
            <a:avLst/>
          </a:prstGeom>
          <a:noFill/>
        </p:spPr>
      </p:pic>
      <p:pic>
        <p:nvPicPr>
          <p:cNvPr id="67593" name="Picture 9" descr="C:\Documents and Settings\Лёсик\Рабочий стол\Августовская конференция_2017\фото\Выпускник-абитуриент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32"/>
            <a:ext cx="2952738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94" name="Picture 10" descr="C:\Documents and Settings\Лёсик\Рабочий стол\Августовская конференция_2017\фото\Выпускник-абитуриент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78"/>
            <a:ext cx="30003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95" name="Picture 11" descr="C:\Documents and Settings\Лёсик\Рабочий стол\Августовская конференция_2017\фото\Выпускник-абитуриент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500570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96" name="Picture 12" descr="D:\ФОТО\МШНО_2017\DSC_00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143116"/>
            <a:ext cx="322326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97" name="Picture 13" descr="D:\ФОТО\МШНО_2017\DSC_017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143116"/>
            <a:ext cx="272083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98" name="Picture 14" descr="D:\ФОТО\2015_курсы_математиков\IMAG062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12" y="4500570"/>
            <a:ext cx="2892288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volodarsk-uo.ru/images/stories/raionnyi-sovet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www.volodarsk-uo.ru/images/stories/raionnyi-sovet/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www.volodarsk-uo.ru/images/stories/raionnyi-sovet/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www.volodarsk-uo.ru/images/stories/raionnyi-sovet/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Ольга\Desktop\ученик го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4" y="166126"/>
            <a:ext cx="4235855" cy="3177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4" name="Picture 10" descr="C:\Users\Ольга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61" y="180649"/>
            <a:ext cx="4228669" cy="3171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5" name="Picture 11" descr="C:\Users\Ольга\Desktop\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5561" y="3659620"/>
            <a:ext cx="4228669" cy="300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Ольга\Desktop\shkola-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9" y="3659620"/>
            <a:ext cx="4320843" cy="303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1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тра Волод.район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58"/>
            <a:ext cx="9144000" cy="6555484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93204578"/>
              </p:ext>
            </p:extLst>
          </p:nvPr>
        </p:nvGraphicFramePr>
        <p:xfrm>
          <a:off x="642910" y="1397000"/>
          <a:ext cx="8072494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25" y="3501008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2" y="157731"/>
            <a:ext cx="4176464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Ольга\Desktop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21" y="157731"/>
            <a:ext cx="4217676" cy="3163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Ольга\Desktop\1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01008"/>
            <a:ext cx="4196097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6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060848"/>
            <a:ext cx="8229600" cy="3744416"/>
          </a:xfrm>
        </p:spPr>
        <p:txBody>
          <a:bodyPr anchor="ctr"/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61031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3200" b="1" dirty="0" smtClean="0"/>
              <a:t>Нормативные правовые документы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968552"/>
          </a:xfrm>
        </p:spPr>
        <p:txBody>
          <a:bodyPr anchor="ctr"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 smtClean="0"/>
              <a:t>Указ </a:t>
            </a:r>
            <a:r>
              <a:rPr lang="ru-RU" sz="1900" b="1" dirty="0"/>
              <a:t>Президента Российской Федерации от 7 мая 2012 года </a:t>
            </a:r>
            <a:r>
              <a:rPr lang="ru-RU" sz="1900" b="1" dirty="0" smtClean="0"/>
              <a:t>№ 597 </a:t>
            </a:r>
            <a:r>
              <a:rPr lang="ru-RU" sz="1900" dirty="0" smtClean="0"/>
              <a:t>«О </a:t>
            </a:r>
            <a:r>
              <a:rPr lang="ru-RU" sz="1900" dirty="0"/>
              <a:t>мероприятиях по реализации государственной социальной политики</a:t>
            </a:r>
            <a:r>
              <a:rPr lang="ru-RU" sz="1900" dirty="0" smtClean="0"/>
              <a:t>»;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 smtClean="0"/>
              <a:t>Федеральный закон </a:t>
            </a:r>
            <a:r>
              <a:rPr lang="ru-RU" sz="1900" b="1" dirty="0"/>
              <a:t>от </a:t>
            </a:r>
            <a:r>
              <a:rPr lang="ru-RU" sz="1900" b="1" dirty="0" smtClean="0"/>
              <a:t>29.12.2012 г</a:t>
            </a:r>
            <a:r>
              <a:rPr lang="ru-RU" sz="1900" b="1" dirty="0"/>
              <a:t>. № 273-ФЗ </a:t>
            </a:r>
            <a:r>
              <a:rPr lang="ru-RU" sz="1900" dirty="0"/>
              <a:t>«Об образовании в Российской Федерации</a:t>
            </a:r>
            <a:r>
              <a:rPr lang="ru-RU" sz="1900" dirty="0" smtClean="0"/>
              <a:t>» (статья 95);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/>
              <a:t>Федеральный закон от 21.07.2014 N 256-ФЗ </a:t>
            </a:r>
            <a:r>
              <a:rPr lang="ru-RU" sz="1900" dirty="0"/>
              <a:t>«О внесении изменений в отдельные законодательные акты Российской Федерации по вопросам проведения независимой оценки качества оказания услуг организациями в сфере культуры, социального обслуживания, охраны здоровья и образования</a:t>
            </a:r>
            <a:r>
              <a:rPr lang="ru-RU" sz="1900" dirty="0" smtClean="0"/>
              <a:t>»;</a:t>
            </a:r>
            <a:endParaRPr lang="ru-RU" sz="19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b="1" dirty="0" smtClean="0"/>
              <a:t>Постановление </a:t>
            </a:r>
            <a:r>
              <a:rPr lang="ru-RU" sz="1900" b="1" dirty="0"/>
              <a:t>Правительства Российской Федерации от 30.03.2013 г. № 286</a:t>
            </a:r>
            <a:r>
              <a:rPr lang="ru-RU" sz="1900" dirty="0"/>
              <a:t> «О формировании независимой системы оценки качества работы организаций, оказывающих социальные услуги</a:t>
            </a:r>
            <a:r>
              <a:rPr lang="ru-RU" sz="1900" dirty="0" smtClean="0"/>
              <a:t>»;</a:t>
            </a:r>
            <a:endParaRPr lang="ru-RU" sz="19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900" dirty="0" smtClean="0"/>
              <a:t> </a:t>
            </a:r>
            <a:r>
              <a:rPr lang="ru-RU" sz="1900" b="1" dirty="0" smtClean="0"/>
              <a:t>Распоряжение </a:t>
            </a:r>
            <a:r>
              <a:rPr lang="ru-RU" sz="1900" b="1" dirty="0"/>
              <a:t>Правительства Российской Федерации от 30.03.2013 г. № 487 </a:t>
            </a:r>
            <a:r>
              <a:rPr lang="ru-RU" sz="1900" dirty="0"/>
              <a:t>«Об утверждении Плана мероприятий по формированию независимой системы оценки качества работы организаций, оказывающих социальные </a:t>
            </a:r>
            <a:r>
              <a:rPr lang="ru-RU" sz="1900" dirty="0" smtClean="0"/>
              <a:t>услуги, </a:t>
            </a:r>
            <a:r>
              <a:rPr lang="ru-RU" sz="1900" dirty="0"/>
              <a:t>на 2013-2015 годы</a:t>
            </a:r>
            <a:r>
              <a:rPr lang="ru-RU" sz="1900" dirty="0" smtClean="0"/>
              <a:t>».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39655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400" b="1" dirty="0"/>
              <a:t>Статья 95. Независимая оценка качества образования</a:t>
            </a:r>
            <a:br>
              <a:rPr lang="ru-RU" sz="2400" b="1" dirty="0"/>
            </a:br>
            <a:r>
              <a:rPr lang="ru-RU" sz="2400" b="1" dirty="0"/>
              <a:t> </a:t>
            </a:r>
            <a:r>
              <a:rPr lang="ru-RU" sz="2400" b="1" dirty="0" smtClean="0"/>
              <a:t>(</a:t>
            </a:r>
            <a:r>
              <a:rPr lang="ru-RU" sz="2400" b="1" dirty="0"/>
              <a:t>в ред. Федерального закона от 21.07.2014 N 256-ФЗ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04864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Независимая </a:t>
            </a:r>
            <a:r>
              <a:rPr lang="ru-RU" sz="2400" dirty="0"/>
              <a:t>оценка качества образования направлена на получение сведений об образовательной деятельности, о качестве подготовки обучающихся и </a:t>
            </a:r>
            <a:r>
              <a:rPr lang="ru-RU" sz="2400" dirty="0" smtClean="0"/>
              <a:t>реализации образовательных </a:t>
            </a:r>
            <a:r>
              <a:rPr lang="ru-RU" sz="2400" dirty="0"/>
              <a:t>программ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2. Независимая оценка качества образования включает в себя:</a:t>
            </a:r>
          </a:p>
          <a:p>
            <a:pPr lvl="1" algn="just"/>
            <a:r>
              <a:rPr lang="ru-RU" sz="2400" dirty="0"/>
              <a:t>1) независимую оценку качества подготовки обучающихся;</a:t>
            </a:r>
          </a:p>
          <a:p>
            <a:pPr lvl="1" algn="just"/>
            <a:r>
              <a:rPr lang="ru-RU" sz="2400" dirty="0"/>
              <a:t>2) независимую оценку качества образовательной деятельности организаций, осуществляющих образовательную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15561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 anchor="ctr"/>
          <a:lstStyle/>
          <a:p>
            <a:pPr algn="ctr"/>
            <a:r>
              <a:rPr lang="ru-RU" sz="2000" b="1" dirty="0" smtClean="0"/>
              <a:t>Статья </a:t>
            </a:r>
            <a:r>
              <a:rPr lang="ru-RU" sz="2000" b="1" dirty="0"/>
              <a:t>95.2. Независимая оценка качества образовательной деятельности организаций, осуществляющих образовательную деятельность </a:t>
            </a:r>
            <a:r>
              <a:rPr lang="ru-RU" sz="2000" b="1" dirty="0" smtClean="0"/>
              <a:t>(</a:t>
            </a:r>
            <a:r>
              <a:rPr lang="ru-RU" sz="2000" b="1" dirty="0"/>
              <a:t>введена Федеральным законом от 21.07.2014 N 256-ФЗ</a:t>
            </a:r>
            <a:r>
              <a:rPr lang="ru-RU" sz="2000" b="1" dirty="0" smtClean="0"/>
              <a:t>)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1683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Независимая </a:t>
            </a:r>
            <a:r>
              <a:rPr lang="ru-RU" dirty="0"/>
              <a:t>оценка качества образовательной деятельности организаций, осуществляющих образовательную </a:t>
            </a:r>
            <a:r>
              <a:rPr lang="ru-RU" dirty="0" smtClean="0"/>
              <a:t>деятельность, </a:t>
            </a:r>
            <a:r>
              <a:rPr lang="ru-RU" dirty="0"/>
              <a:t>осуществляется в целях предоставления участникам отношений в сфере образования информации об уровне организации работы по реализации образовательных программ на основе общедоступной информации</a:t>
            </a:r>
            <a:r>
              <a:rPr lang="ru-RU" dirty="0" smtClean="0"/>
              <a:t>.</a:t>
            </a:r>
          </a:p>
          <a:p>
            <a:pPr marL="342900" indent="-342900" algn="just"/>
            <a:endParaRPr lang="ru-RU" dirty="0" smtClean="0"/>
          </a:p>
          <a:p>
            <a:pPr marL="342900" indent="-342900" algn="just"/>
            <a:r>
              <a:rPr lang="ru-RU" dirty="0" smtClean="0"/>
              <a:t>      В </a:t>
            </a:r>
            <a:r>
              <a:rPr lang="ru-RU" dirty="0"/>
              <a:t>целях создания условий для проведения независимой оценки качества образовательной деятельности организаций</a:t>
            </a:r>
            <a:r>
              <a:rPr lang="ru-RU" dirty="0" smtClean="0"/>
              <a:t>:</a:t>
            </a:r>
          </a:p>
          <a:p>
            <a:pPr algn="just"/>
            <a:endParaRPr lang="ru-RU" dirty="0"/>
          </a:p>
          <a:p>
            <a:pPr lvl="2" algn="just"/>
            <a:r>
              <a:rPr lang="ru-RU" dirty="0"/>
              <a:t>1) </a:t>
            </a:r>
            <a:r>
              <a:rPr lang="ru-RU" b="1" dirty="0"/>
              <a:t>федеральный орган исполнительной власти</a:t>
            </a:r>
            <a:r>
              <a:rPr lang="ru-RU" dirty="0"/>
              <a:t>, осуществляющий функции по выработке государственной политики и нормативно-правовому регулированию в сфере образования, с участием общественных организаций, общественных объединений потребителей (их ассоциаций, союзов) (далее - общественные организации) формирует общественный совет по проведению независимой оценки качества образовательной деятельности организаций и утверждает положение о нем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09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 anchor="ctr"/>
          <a:lstStyle/>
          <a:p>
            <a:pPr algn="ctr"/>
            <a:r>
              <a:rPr lang="ru-RU" sz="2000" b="1" dirty="0" smtClean="0"/>
              <a:t>Статья </a:t>
            </a:r>
            <a:r>
              <a:rPr lang="ru-RU" sz="2000" b="1" dirty="0"/>
              <a:t>95.2. Независимая оценка качества образовательной деятельности организаций, осуществляющих образовательную деятельность </a:t>
            </a:r>
            <a:r>
              <a:rPr lang="ru-RU" sz="2000" b="1" dirty="0" smtClean="0"/>
              <a:t>(</a:t>
            </a:r>
            <a:r>
              <a:rPr lang="ru-RU" sz="2000" b="1" dirty="0"/>
              <a:t>введена Федеральным законом от 21.07.2014 N 256-ФЗ</a:t>
            </a:r>
            <a:r>
              <a:rPr lang="ru-RU" sz="2000" b="1" dirty="0" smtClean="0"/>
              <a:t>)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16832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ru-RU" dirty="0" smtClean="0"/>
              <a:t>В </a:t>
            </a:r>
            <a:r>
              <a:rPr lang="ru-RU" dirty="0"/>
              <a:t>целях создания условий для проведения независимой оценки качества образовательной деятельности организаций</a:t>
            </a:r>
            <a:r>
              <a:rPr lang="ru-RU" dirty="0" smtClean="0"/>
              <a:t>:</a:t>
            </a:r>
          </a:p>
          <a:p>
            <a:pPr algn="just"/>
            <a:endParaRPr lang="ru-RU" dirty="0"/>
          </a:p>
          <a:p>
            <a:pPr lvl="2" algn="just"/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b="1" dirty="0"/>
              <a:t>органы исполнительной власти субъектов Российской Федерации</a:t>
            </a:r>
            <a:r>
              <a:rPr lang="ru-RU" dirty="0"/>
              <a:t>, осуществляющие государственное управление в сфере образования, с участием общественных организаций формируют общественные советы по проведению независимой оценки качества образовательной деятельности организаций, расположенных на территориях субъектов Российской Федерации, и утверждают положение о них</a:t>
            </a:r>
            <a:r>
              <a:rPr lang="ru-RU" dirty="0" smtClean="0"/>
              <a:t>;</a:t>
            </a:r>
          </a:p>
          <a:p>
            <a:pPr lvl="2" algn="just"/>
            <a:endParaRPr lang="ru-RU" dirty="0"/>
          </a:p>
          <a:p>
            <a:pPr lvl="2" algn="just"/>
            <a:r>
              <a:rPr lang="ru-RU" b="1" dirty="0"/>
              <a:t>3)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органы местного самоуправления </a:t>
            </a:r>
            <a:r>
              <a:rPr lang="ru-RU" b="1" dirty="0"/>
              <a:t>с участием общественных организаций вправе формировать общественные советы по проведению независимой оценки качества образовательной деятельности организаций, расположенных на территориях муниципальных образований, и утверждать положение о них.</a:t>
            </a:r>
          </a:p>
        </p:txBody>
      </p:sp>
    </p:spTree>
    <p:extLst>
      <p:ext uri="{BB962C8B-B14F-4D97-AF65-F5344CB8AC3E}">
        <p14:creationId xmlns:p14="http://schemas.microsoft.com/office/powerpoint/2010/main" val="245085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3600" b="1" dirty="0" smtClean="0"/>
              <a:t>Органы общественного управления  и самоуправления: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Общественный совет по формированию независимой оценки качества </a:t>
            </a:r>
            <a:r>
              <a:rPr lang="ru-RU" b="1" dirty="0" smtClean="0"/>
              <a:t>образования,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Совет директоров общеобразовательных организаций,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Совет заведующих дошкольных образовательных организаций,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районный родительский актив,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районный совет старшеклассников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598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296144"/>
          </a:xfrm>
        </p:spPr>
        <p:txBody>
          <a:bodyPr anchor="ctr"/>
          <a:lstStyle/>
          <a:p>
            <a:pPr algn="ctr"/>
            <a:r>
              <a:rPr lang="ru-RU" sz="2400" b="1" dirty="0" smtClean="0"/>
              <a:t>Общественный совет по формированию независимой оценки качества работы муниципальных образовательных организаций Володарского муниципального района</a:t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1944216" cy="399806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2"/>
                </a:solidFill>
              </a:rPr>
              <a:t>Основные задачи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23728" y="2132856"/>
            <a:ext cx="6768752" cy="43021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100" b="1" dirty="0" smtClean="0"/>
              <a:t>проведение независимой оценки качества работы </a:t>
            </a:r>
            <a:r>
              <a:rPr lang="ru-RU" sz="2100" dirty="0" smtClean="0"/>
              <a:t>муниципальных образовательных организаций;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/>
              <a:t>разработка предложений </a:t>
            </a:r>
            <a:r>
              <a:rPr lang="ru-RU" sz="2100" dirty="0" smtClean="0"/>
              <a:t>по созданию условий для повышения качества образовательных услуг;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/>
              <a:t>привлечение граждан и общественных организаций </a:t>
            </a:r>
            <a:r>
              <a:rPr lang="ru-RU" sz="2100" dirty="0" smtClean="0"/>
              <a:t>к реализации государственной политики в области образования по вопросам, отнесенным к компетенции Отдела образования в части обеспечения качественного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2100" b="1" dirty="0" smtClean="0"/>
              <a:t>обеспечение открытости и доступности информации </a:t>
            </a:r>
            <a:r>
              <a:rPr lang="ru-RU" sz="2100" dirty="0" smtClean="0"/>
              <a:t>о деятельности образовательных организаций.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22297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1296144"/>
          </a:xfrm>
        </p:spPr>
        <p:txBody>
          <a:bodyPr anchor="ctr"/>
          <a:lstStyle/>
          <a:p>
            <a:pPr algn="ctr"/>
            <a:r>
              <a:rPr lang="ru-RU" sz="2400" b="1" dirty="0" smtClean="0"/>
              <a:t>Общественный совет по формированию независимой оценки качества работы муниципальных образовательных организаций Володарского муниципального района</a:t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1944216" cy="399806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2"/>
                </a:solidFill>
              </a:rPr>
              <a:t>Функции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23728" y="2132856"/>
            <a:ext cx="6768752" cy="4302125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b="1" dirty="0" smtClean="0"/>
              <a:t>формирует перечень ОО для проведения  оценки качества их  работы на основе изучения результатов общественного мнения</a:t>
            </a:r>
            <a:r>
              <a:rPr lang="ru-RU" sz="1800" dirty="0" smtClean="0"/>
              <a:t>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b="1" dirty="0" smtClean="0"/>
              <a:t>определяет критерии эффективности работы ОО, которые характеризуют: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1400" b="1" dirty="0" smtClean="0"/>
              <a:t>открытость и доступность информации об организации;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1400" b="1" dirty="0" smtClean="0"/>
              <a:t>комфортность и доступность условий получения услуг, в том числе для обучающихся с ОВЗ;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1400" b="1" dirty="0" smtClean="0"/>
              <a:t>доброжелательность, вежливость и компетентность работников ОО.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b="1" dirty="0" smtClean="0"/>
              <a:t>определяет долю получателей услуг, удовлетворенных качеством оказания услуг в образовательной организации: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1400" b="1" dirty="0" smtClean="0"/>
              <a:t>выявление, обобщение, анализ общественного мнения и рейтингов о качестве работы ОО, в том числе сформированных общественными организациями, СМИ и иными экспертами;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1400" b="1" dirty="0" smtClean="0"/>
              <a:t>периодичность и способы выявления общественного мнения о качестве работы оцениваемых ОО, в том числе с помощью организации работы «горячих линий», «телефонов доверия», анкетирования получателей образовательных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3852150258"/>
      </p:ext>
    </p:extLst>
  </p:cSld>
  <p:clrMapOvr>
    <a:masterClrMapping/>
  </p:clrMapOvr>
</p:sld>
</file>

<file path=ppt/theme/theme1.xml><?xml version="1.0" encoding="utf-8"?>
<a:theme xmlns:a="http://schemas.openxmlformats.org/drawingml/2006/main" name="Квадрант">
  <a:themeElements>
    <a:clrScheme name="Квадрант 4">
      <a:dk1>
        <a:srgbClr val="000000"/>
      </a:dk1>
      <a:lt1>
        <a:srgbClr val="FFFFFF"/>
      </a:lt1>
      <a:dk2>
        <a:srgbClr val="000000"/>
      </a:dk2>
      <a:lt2>
        <a:srgbClr val="CC0000"/>
      </a:lt2>
      <a:accent1>
        <a:srgbClr val="FFCC00"/>
      </a:accent1>
      <a:accent2>
        <a:srgbClr val="3366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5CB9"/>
      </a:accent6>
      <a:hlink>
        <a:srgbClr val="666699"/>
      </a:hlink>
      <a:folHlink>
        <a:srgbClr val="C0C0C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6644</TotalTime>
  <Words>2113</Words>
  <Application>Microsoft Office PowerPoint</Application>
  <PresentationFormat>Экран (4:3)</PresentationFormat>
  <Paragraphs>670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Квадрант</vt:lpstr>
      <vt:lpstr>Презентация PowerPoint</vt:lpstr>
      <vt:lpstr>Презентация PowerPoint</vt:lpstr>
      <vt:lpstr>Нормативные правовые документы</vt:lpstr>
      <vt:lpstr>Статья 95. Независимая оценка качества образования  (в ред. Федерального закона от 21.07.2014 N 256-ФЗ)</vt:lpstr>
      <vt:lpstr>Статья 95.2. Независимая оценка качества образовательной деятельности организаций, осуществляющих образовательную деятельность (введена Федеральным законом от 21.07.2014 N 256-ФЗ)</vt:lpstr>
      <vt:lpstr>Статья 95.2. Независимая оценка качества образовательной деятельности организаций, осуществляющих образовательную деятельность (введена Федеральным законом от 21.07.2014 N 256-ФЗ)</vt:lpstr>
      <vt:lpstr>Органы общественного управления  и самоуправления:</vt:lpstr>
      <vt:lpstr>Общественный совет по формированию независимой оценки качества работы муниципальных образовательных организаций Володарского муниципального района </vt:lpstr>
      <vt:lpstr>Общественный совет по формированию независимой оценки качества работы муниципальных образовательных организаций Володарского муниципального района </vt:lpstr>
      <vt:lpstr>Общественный совет по формированию независимой оценки качества работы муниципальных образовательных организаций Володарского муниципального района </vt:lpstr>
      <vt:lpstr>Областные  инновационные площадки </vt:lpstr>
      <vt:lpstr>Всероссийские  проверочные работы </vt:lpstr>
      <vt:lpstr>Презентация PowerPoint</vt:lpstr>
      <vt:lpstr>Презентация PowerPoint</vt:lpstr>
      <vt:lpstr>ПОКАЗАТЕЛИ, ХАРАКТЕРИЗУЮЩИЕ ОБЩИЕ КРИТЕРИИ ОЦЕНКИ КАЧЕСТВА ОБРАЗОВАТЕЛЬНОЙ ДЕЯТЕЛЬНОСТИ ОРГАНИЗАЦИЙ</vt:lpstr>
      <vt:lpstr>ПОКАЗАТЕЛИ, ХАРАКТЕРИЗУЮЩИЕ ОБЩИЕ КРИТЕРИИ ОЦЕНКИ КАЧЕСТВА ОБРАЗОВАТЕЛЬНОЙ ДЕЯТЕЛЬНОСТИ ОРГАНИЗАЦИЙ</vt:lpstr>
      <vt:lpstr>Результаты анкетирования обучающихся 9-11 классов и родителей 3, 5, 9, 11 классов «Удовлетворенность качеством предоставления общего образования в ОУ» (%)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Общепедагогические аспекты деятельности методиста</dc:title>
  <dc:creator>1</dc:creator>
  <cp:lastModifiedBy>Игорь</cp:lastModifiedBy>
  <cp:revision>679</cp:revision>
  <cp:lastPrinted>2017-09-08T12:20:29Z</cp:lastPrinted>
  <dcterms:created xsi:type="dcterms:W3CDTF">2009-02-11T08:03:06Z</dcterms:created>
  <dcterms:modified xsi:type="dcterms:W3CDTF">2017-09-15T07:48:57Z</dcterms:modified>
</cp:coreProperties>
</file>